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  <p:sldMasterId id="2147483789" r:id="rId2"/>
    <p:sldMasterId id="2147483810" r:id="rId3"/>
    <p:sldMasterId id="2147483827" r:id="rId4"/>
  </p:sldMasterIdLst>
  <p:notesMasterIdLst>
    <p:notesMasterId r:id="rId45"/>
  </p:notesMasterIdLst>
  <p:sldIdLst>
    <p:sldId id="418" r:id="rId5"/>
    <p:sldId id="256" r:id="rId6"/>
    <p:sldId id="324" r:id="rId7"/>
    <p:sldId id="354" r:id="rId8"/>
    <p:sldId id="277" r:id="rId9"/>
    <p:sldId id="454" r:id="rId10"/>
    <p:sldId id="267" r:id="rId11"/>
    <p:sldId id="1082" r:id="rId12"/>
    <p:sldId id="576" r:id="rId13"/>
    <p:sldId id="368" r:id="rId14"/>
    <p:sldId id="431" r:id="rId15"/>
    <p:sldId id="434" r:id="rId16"/>
    <p:sldId id="291" r:id="rId17"/>
    <p:sldId id="1042" r:id="rId18"/>
    <p:sldId id="583" r:id="rId19"/>
    <p:sldId id="1066" r:id="rId20"/>
    <p:sldId id="360" r:id="rId21"/>
    <p:sldId id="422" r:id="rId22"/>
    <p:sldId id="269" r:id="rId23"/>
    <p:sldId id="425" r:id="rId24"/>
    <p:sldId id="1071" r:id="rId25"/>
    <p:sldId id="282" r:id="rId26"/>
    <p:sldId id="450" r:id="rId27"/>
    <p:sldId id="451" r:id="rId28"/>
    <p:sldId id="452" r:id="rId29"/>
    <p:sldId id="415" r:id="rId30"/>
    <p:sldId id="1067" r:id="rId31"/>
    <p:sldId id="328" r:id="rId32"/>
    <p:sldId id="311" r:id="rId33"/>
    <p:sldId id="409" r:id="rId34"/>
    <p:sldId id="1081" r:id="rId35"/>
    <p:sldId id="417" r:id="rId36"/>
    <p:sldId id="457" r:id="rId37"/>
    <p:sldId id="359" r:id="rId38"/>
    <p:sldId id="297" r:id="rId39"/>
    <p:sldId id="440" r:id="rId40"/>
    <p:sldId id="1068" r:id="rId41"/>
    <p:sldId id="412" r:id="rId42"/>
    <p:sldId id="1079" r:id="rId43"/>
    <p:sldId id="453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2FB5"/>
    <a:srgbClr val="996633"/>
    <a:srgbClr val="ECF2CA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92" autoAdjust="0"/>
    <p:restoredTop sz="94660"/>
  </p:normalViewPr>
  <p:slideViewPr>
    <p:cSldViewPr snapToGrid="0">
      <p:cViewPr varScale="1">
        <p:scale>
          <a:sx n="49" d="100"/>
          <a:sy n="49" d="100"/>
        </p:scale>
        <p:origin x="60" y="5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5256634587343968E-2"/>
          <c:y val="0.10299654432238173"/>
          <c:w val="0.86763688393118465"/>
          <c:h val="0.59800353804437567"/>
        </c:manualLayout>
      </c:layout>
      <c:scatterChart>
        <c:scatterStyle val="lineMarker"/>
        <c:varyColors val="0"/>
        <c:ser>
          <c:idx val="0"/>
          <c:order val="0"/>
          <c:tx>
            <c:v> - без профилирования;</c:v>
          </c:tx>
          <c:marker>
            <c:symbol val="none"/>
          </c:marker>
          <c:xVal>
            <c:numRef>
              <c:f>Лист1!$A$12:$A$21</c:f>
              <c:numCache>
                <c:formatCode>\О\с\н\о\в\н\о\й</c:formatCode>
                <c:ptCount val="10"/>
                <c:pt idx="0">
                  <c:v>0</c:v>
                </c:pt>
                <c:pt idx="1">
                  <c:v>3000</c:v>
                </c:pt>
                <c:pt idx="2">
                  <c:v>6000</c:v>
                </c:pt>
                <c:pt idx="3">
                  <c:v>9000</c:v>
                </c:pt>
                <c:pt idx="4">
                  <c:v>12000</c:v>
                </c:pt>
                <c:pt idx="5">
                  <c:v>15000</c:v>
                </c:pt>
                <c:pt idx="6">
                  <c:v>18000</c:v>
                </c:pt>
                <c:pt idx="7">
                  <c:v>21000</c:v>
                </c:pt>
                <c:pt idx="8">
                  <c:v>24000</c:v>
                </c:pt>
                <c:pt idx="9">
                  <c:v>27000</c:v>
                </c:pt>
              </c:numCache>
            </c:numRef>
          </c:xVal>
          <c:yVal>
            <c:numRef>
              <c:f>Лист1!$C$12:$C$21</c:f>
              <c:numCache>
                <c:formatCode>\О\с\н\о\в\н\о\й</c:formatCode>
                <c:ptCount val="10"/>
                <c:pt idx="0">
                  <c:v>0</c:v>
                </c:pt>
                <c:pt idx="1">
                  <c:v>6.0035811987061344E-2</c:v>
                </c:pt>
                <c:pt idx="2">
                  <c:v>0.10510967421039499</c:v>
                </c:pt>
                <c:pt idx="3">
                  <c:v>0.15724520268590658</c:v>
                </c:pt>
                <c:pt idx="4">
                  <c:v>0.20742625217607752</c:v>
                </c:pt>
                <c:pt idx="5">
                  <c:v>0.24157777667247191</c:v>
                </c:pt>
                <c:pt idx="6">
                  <c:v>0.267709166873907</c:v>
                </c:pt>
                <c:pt idx="7">
                  <c:v>0.27977434469038259</c:v>
                </c:pt>
                <c:pt idx="8">
                  <c:v>0.32303142501865256</c:v>
                </c:pt>
                <c:pt idx="9">
                  <c:v>0.35625366824172505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306-4E93-AE8C-E081E7EDBF8A}"/>
            </c:ext>
          </c:extLst>
        </c:ser>
        <c:ser>
          <c:idx val="1"/>
          <c:order val="1"/>
          <c:tx>
            <c:v> - с профилированием энерговыделения добавлением обогащенного урана</c:v>
          </c:tx>
          <c:marker>
            <c:symbol val="none"/>
          </c:marker>
          <c:xVal>
            <c:numRef>
              <c:f>Лист1!$A$12:$A$21</c:f>
              <c:numCache>
                <c:formatCode>\О\с\н\о\в\н\о\й</c:formatCode>
                <c:ptCount val="10"/>
                <c:pt idx="0">
                  <c:v>0</c:v>
                </c:pt>
                <c:pt idx="1">
                  <c:v>3000</c:v>
                </c:pt>
                <c:pt idx="2">
                  <c:v>6000</c:v>
                </c:pt>
                <c:pt idx="3">
                  <c:v>9000</c:v>
                </c:pt>
                <c:pt idx="4">
                  <c:v>12000</c:v>
                </c:pt>
                <c:pt idx="5">
                  <c:v>15000</c:v>
                </c:pt>
                <c:pt idx="6">
                  <c:v>18000</c:v>
                </c:pt>
                <c:pt idx="7">
                  <c:v>21000</c:v>
                </c:pt>
                <c:pt idx="8">
                  <c:v>24000</c:v>
                </c:pt>
                <c:pt idx="9">
                  <c:v>27000</c:v>
                </c:pt>
              </c:numCache>
            </c:numRef>
          </c:xVal>
          <c:yVal>
            <c:numRef>
              <c:f>Лист1!$B$12:$B$21</c:f>
              <c:numCache>
                <c:formatCode>\О\с\н\о\в\н\о\й</c:formatCode>
                <c:ptCount val="10"/>
                <c:pt idx="0">
                  <c:v>0</c:v>
                </c:pt>
                <c:pt idx="1">
                  <c:v>4.6912903573651493E-2</c:v>
                </c:pt>
                <c:pt idx="2">
                  <c:v>8.5973000401189895E-2</c:v>
                </c:pt>
                <c:pt idx="3">
                  <c:v>0.1259775725842415</c:v>
                </c:pt>
                <c:pt idx="4">
                  <c:v>0.15620343087590371</c:v>
                </c:pt>
                <c:pt idx="5">
                  <c:v>0.17179663603819884</c:v>
                </c:pt>
                <c:pt idx="6">
                  <c:v>0.20881076483611599</c:v>
                </c:pt>
                <c:pt idx="7">
                  <c:v>0.20491584797763276</c:v>
                </c:pt>
                <c:pt idx="8">
                  <c:v>0.22730742185282893</c:v>
                </c:pt>
                <c:pt idx="9">
                  <c:v>0.23898594861962871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306-4E93-AE8C-E081E7EDBF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006080"/>
        <c:axId val="135016448"/>
      </c:scatterChart>
      <c:valAx>
        <c:axId val="135006080"/>
        <c:scaling>
          <c:orientation val="minMax"/>
          <c:max val="25000"/>
        </c:scaling>
        <c:delete val="1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Кампания, </a:t>
                </a:r>
                <a:r>
                  <a:rPr lang="ru-RU" sz="1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эфф</a:t>
                </a:r>
                <a:r>
                  <a:rPr lang="ru-RU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. ч</a:t>
                </a:r>
              </a:p>
            </c:rich>
          </c:tx>
          <c:layout>
            <c:manualLayout>
              <c:xMode val="edge"/>
              <c:yMode val="edge"/>
              <c:x val="0.41072625643991961"/>
              <c:y val="0.8139029999167775"/>
            </c:manualLayout>
          </c:layout>
          <c:overlay val="0"/>
        </c:title>
        <c:numFmt formatCode="\О\с\н\о\в\н\о\й" sourceLinked="1"/>
        <c:majorTickMark val="out"/>
        <c:minorTickMark val="none"/>
        <c:tickLblPos val="nextTo"/>
        <c:crossAx val="135016448"/>
        <c:crosses val="autoZero"/>
        <c:crossBetween val="midCat"/>
      </c:valAx>
      <c:valAx>
        <c:axId val="135016448"/>
        <c:scaling>
          <c:orientation val="minMax"/>
          <c:max val="0.4"/>
          <c:min val="0"/>
        </c:scaling>
        <c:delete val="1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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K/K</a:t>
                </a:r>
                <a:endParaRPr lang="ru-RU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3.1432619725367483E-2"/>
              <c:y val="2.6410409267930628E-2"/>
            </c:manualLayout>
          </c:layout>
          <c:overlay val="0"/>
        </c:title>
        <c:numFmt formatCode="\О\с\н\о\в\н\о\й" sourceLinked="1"/>
        <c:majorTickMark val="out"/>
        <c:minorTickMark val="none"/>
        <c:tickLblPos val="nextTo"/>
        <c:crossAx val="135006080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7.4247594050744034E-2"/>
          <c:y val="0.85594680904990061"/>
          <c:w val="0.90937500000000004"/>
          <c:h val="0.1194901003446202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50" b="0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0.35772</cdr:y>
    </cdr:from>
    <cdr:to>
      <cdr:x>0.10587</cdr:x>
      <cdr:y>0.52349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F19649B-7A6C-4C68-816D-F1C5B64AABBD}"/>
            </a:ext>
          </a:extLst>
        </cdr:cNvPr>
        <cdr:cNvSpPr txBox="1"/>
      </cdr:nvSpPr>
      <cdr:spPr>
        <a:xfrm xmlns:a="http://schemas.openxmlformats.org/drawingml/2006/main">
          <a:off x="0" y="2527442"/>
          <a:ext cx="914400" cy="11712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+0.2</a:t>
          </a:r>
        </a:p>
      </cdr:txBody>
    </cdr:sp>
  </cdr:relSizeAnchor>
  <cdr:relSizeAnchor xmlns:cdr="http://schemas.openxmlformats.org/drawingml/2006/chartDrawing">
    <cdr:from>
      <cdr:x>0</cdr:x>
      <cdr:y>0.07416</cdr:y>
    </cdr:from>
    <cdr:to>
      <cdr:x>0.10587</cdr:x>
      <cdr:y>0.20358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53ED9045-F579-42BF-8667-11A967415BDF}"/>
            </a:ext>
          </a:extLst>
        </cdr:cNvPr>
        <cdr:cNvSpPr txBox="1"/>
      </cdr:nvSpPr>
      <cdr:spPr>
        <a:xfrm xmlns:a="http://schemas.openxmlformats.org/drawingml/2006/main">
          <a:off x="0" y="52398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+0.4</a:t>
          </a:r>
        </a:p>
      </cdr:txBody>
    </cdr:sp>
  </cdr:relSizeAnchor>
  <cdr:relSizeAnchor xmlns:cdr="http://schemas.openxmlformats.org/drawingml/2006/chartDrawing">
    <cdr:from>
      <cdr:x>0.0686</cdr:x>
      <cdr:y>0.70963</cdr:y>
    </cdr:from>
    <cdr:to>
      <cdr:x>0.92149</cdr:x>
      <cdr:y>0.76634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25A27343-E664-4335-AF67-765E89DE04D5}"/>
            </a:ext>
          </a:extLst>
        </cdr:cNvPr>
        <cdr:cNvSpPr txBox="1"/>
      </cdr:nvSpPr>
      <cdr:spPr>
        <a:xfrm xmlns:a="http://schemas.openxmlformats.org/drawingml/2006/main">
          <a:off x="592477" y="5013788"/>
          <a:ext cx="7366570" cy="4006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0.07811</cdr:x>
      <cdr:y>0.7198</cdr:y>
    </cdr:from>
    <cdr:to>
      <cdr:x>0.94647</cdr:x>
      <cdr:y>0.76779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02A1370A-7236-4998-B2B8-5695F2DC2B4A}"/>
            </a:ext>
          </a:extLst>
        </cdr:cNvPr>
        <cdr:cNvSpPr txBox="1"/>
      </cdr:nvSpPr>
      <cdr:spPr>
        <a:xfrm xmlns:a="http://schemas.openxmlformats.org/drawingml/2006/main">
          <a:off x="674670" y="5085707"/>
          <a:ext cx="7500134" cy="339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0.0686</cdr:x>
      <cdr:y>0.72998</cdr:y>
    </cdr:from>
    <cdr:to>
      <cdr:x>0.94885</cdr:x>
      <cdr:y>0.86667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C010ABAB-06F9-4A2C-B2DB-48D6CD7D1B31}"/>
            </a:ext>
          </a:extLst>
        </cdr:cNvPr>
        <cdr:cNvSpPr txBox="1"/>
      </cdr:nvSpPr>
      <cdr:spPr>
        <a:xfrm xmlns:a="http://schemas.openxmlformats.org/drawingml/2006/main">
          <a:off x="592475" y="5157626"/>
          <a:ext cx="7602877" cy="9657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>
              <a:latin typeface="Arial" panose="020B0604020202020204" pitchFamily="34" charset="0"/>
              <a:cs typeface="Arial" panose="020B0604020202020204" pitchFamily="34" charset="0"/>
            </a:rPr>
            <a:t>	   10000 	  	20000  	         30000 	    40000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4:10:32.681"/>
    </inkml:context>
    <inkml:brush xml:id="br0">
      <inkml:brushProperty name="width" value="0.03528" units="cm"/>
      <inkml:brushProperty name="height" value="0.03528" units="cm"/>
      <inkml:brushProperty name="color" value="#2FA3EE"/>
    </inkml:brush>
  </inkml:definitions>
  <inkml:trace contextRef="#ctx0" brushRef="#br0">0 0 24575,'2'16'0,"0"-1"0,1 1 0,1-1 0,0 0 0,1 0 0,10 20 0,6 13 0,-12-29 0,0 0 0,-2 0 0,0 0 0,-1 1 0,5 30 0,-8-28 0,1 0 0,0 0 0,2 0 0,0-1 0,2 0 0,0 0 0,1-1 0,13 20 0,-3-5 0,-15-26 0,1 0 0,0 0 0,0 0 0,1-1 0,0 1 0,1-2 0,-1 1 0,2-1 0,9 9 0,-1-3 0,0 1 0,-1 1 0,-1 1 0,13 17 0,20 21 0,-15-22 0,-11-12 0,0 2 0,-2 0 0,18 27 0,-15-13 0,-14-22 0,1 1 0,0-2 0,1 1 0,1-1 0,0-1 0,17 16 0,-22-24 0,9 8 0,0 0 0,-1 1 0,-1 0 0,0 1 0,19 25 0,-26-28 0,1-1 0,0 0 0,0 0 0,1-1 0,1 0 0,-1 0 0,14 9 0,-6-7 0,-5-4 0,-1 1 0,1 0 0,-1 0 0,-1 1 0,10 11 0,-5-3 0,2 0 0,0-1 0,36 28 0,63 32 0,-34-24 0,-29-20 0,-32-21 0,25 20 0,-34-24 0,0 0 0,1-1 0,0 0 0,14 5 0,-12-5 0,0 0 0,25 15 0,38 42 0,-62-49 0,0-1 0,0 0 0,2-1 0,-1-1 0,1-1 0,1 0 0,32 12 0,14-3 0,-30-10 0,-1 1 0,64 29 0,-63-23 0,0-3 0,1-1 0,1-1 0,0-2 0,0-1 0,57 3 0,3 2 0,90 7 0,-123-20 0,-28 0 0,1 0 0,-1 3 0,42 7 0,-27 0 0,1-3 0,61 1 0,104-9 0,-80-1 0,-114 1 0,-1-2 0,1 0 0,27-8 0,-24 5 0,48-5 0,108-11 0,-84 9 0,14-2 0,-36 2 0,43-10 0,-88 15 0,1 2 0,0 2 0,43-2 0,96 7 0,-66 1 0,1625-2 0,-1705 2 0,0 0 0,-1 2 0,36 10 0,-9-2 0,15 4 0,-1 3 0,72 31 0,-29-11 0,-87-33 0,1-1 0,0 0 0,1-1 0,23 0 0,-23-2 0,0 1 0,0 0 0,41 13 0,245 110 0,-282-116 0,44 12 0,-52-18 0,0 2 0,-1-1 0,1 2 0,-1 1 0,28 16 0,-3 1 0,0-1 0,89 34 0,-86-40 0,22 5 0,-48-18 0,0 1 0,26 13 0,-21-7 0,-4-3 0,-1 1 0,0 1 0,20 16 0,-8-5 0,-23-17 0,0 0 0,-1 1 0,0 0 0,11 11 0,-10-10 0,0 1 0,0-2 0,0 1 0,1-1 0,0-1 0,0 0 0,10 5 0,32 19 0,5 6 0,16 13 0,-51-32 0,0 0 0,1-2 0,0-1 0,46 20 0,-22-14 0,0 2 0,-2 3 0,0 1 0,60 46 0,-79-55 64,1-1 0,1-2 0,0 0 0,36 10-1,-26-9-905,54 27 0,-69-29-5984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9T14:10:38.1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7F86A-33C1-4BE6-8400-CEF1D926E8E3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2AA03-9F49-4F00-8339-BC4CC7759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74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18F54-55E4-4EEA-B56F-7BC88CB54DA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28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8458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90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98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347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78563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78563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78563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80A67E5B-9F0B-4BBE-A30D-02CD84F98B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9807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78563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78563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78563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AAD22F20-DB3A-4287-AA65-E1CDE79DFD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0631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61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137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114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682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461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51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949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400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838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746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27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209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9813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088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349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9382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416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827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936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4A333-3B5E-CC8A-E5F4-EBAC31916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C9034-CA0B-B619-8A50-41B672D33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61C2AD-C393-225A-0476-0D51BE872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1A29-54A0-40B6-A068-BC9B0829D07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ABB709-DD21-20D9-9316-CC786C2DD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98DDED-F10C-C0F5-FF12-75AC74C5E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0A11C-DDFA-4BB3-BA9E-765301832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7214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C55D44F9-75C6-F475-6279-04742C1B39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ru-RU"/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8D5335FD-2A9A-23A2-A486-CDBCA59E01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21451450-002B-2D07-FC40-7C9E4EBE1C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B7817-1D73-44FA-982E-1C7AF49AD7BE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145800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DF6B-9D8B-455A-B204-125EB077400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8070-5D3C-4D46-9B24-88C5C9AE2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13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25.10.2025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445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DF6B-9D8B-455A-B204-125EB077400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8070-5D3C-4D46-9B24-88C5C9AE2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51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25.10.2025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2369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25.10.2025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7329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25.10.2025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7895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25.10.2025</a:t>
            </a:fld>
            <a:endParaRPr lang="ru-R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9693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4744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25.10.2025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354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25.10.2025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2528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25.10.2025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415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t>25.10.2025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9230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963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Пя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Рисунок 20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7078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01625"/>
            <a:ext cx="10363200" cy="14620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1455F60-689F-4E8D-9C4D-268A9B4EA1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6740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3F7D8-ECEF-4F1A-B4FA-D6C1C2CCA7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90068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2D3AC-812C-A083-EFC6-078ED45F6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E0D6F5-527C-09EB-BEC3-4FD62B69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39E303-B70B-1389-23C4-CD422BC1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1A29-54A0-40B6-A068-BC9B0829D07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AAA055-691D-3B11-645C-9A6EBCDD6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138E0-373D-E70D-804A-094AB96B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0A11C-DDFA-4BB3-BA9E-765301832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356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4A333-3B5E-CC8A-E5F4-EBAC31916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C9034-CA0B-B619-8A50-41B672D33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61C2AD-C393-225A-0476-0D51BE872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1A29-54A0-40B6-A068-BC9B0829D07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ABB709-DD21-20D9-9316-CC786C2DD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98DDED-F10C-C0F5-FF12-75AC74C5E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0A11C-DDFA-4BB3-BA9E-765301832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76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7211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11302-9381-AEB6-60CB-6291F9966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E04F5B-E66C-1EFC-DB1C-D6EC3BAA0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ECE929-80D8-19E5-1A2C-82D4269D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1A29-54A0-40B6-A068-BC9B0829D07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9542D2-5167-47DD-005E-5BA5D6B71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0F3A94-F704-4D51-E6DA-9CC877AD8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0A11C-DDFA-4BB3-BA9E-765301832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6864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872B8-C161-E3FE-B30D-A2B67C6C8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57D0A3-1EF4-F24D-1D74-35E2FEDE4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34B44B-1EAB-0C13-653C-A73478F84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7211F7-1021-45BA-3B3C-508F6B8C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1A29-54A0-40B6-A068-BC9B0829D07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465215-8CDD-DA36-78E5-00684C80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8E9F36-C5E3-7261-D2EB-06696618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0A11C-DDFA-4BB3-BA9E-765301832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577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E75FB-A62A-9D33-5856-3921345E0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98C158-8E38-EBDC-708A-54A5345C2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D5A3DD-D6CE-1EBC-0EC7-EA19EEB2B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31F270-839E-7ACF-EC1A-F0E180713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1E422C-DB3F-5D9C-E42C-D683FAD10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8F6757-8907-5BB9-33F8-C7093F5B0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1A29-54A0-40B6-A068-BC9B0829D07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D16051E-3E3F-AF3A-52B6-9DAFA2E10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BBBF0F-85A5-23BD-BC85-DD94E7008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0A11C-DDFA-4BB3-BA9E-765301832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1001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F0D73-9594-7641-098F-CBA1F71A4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507783-3EBB-6C5F-5EC7-8B049E22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1A29-54A0-40B6-A068-BC9B0829D07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BB6300-B1F5-A482-ADA4-A553B66A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FD1509-9158-F7C6-DBC0-9EABA9ED8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0A11C-DDFA-4BB3-BA9E-765301832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7643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2ED63D6-A509-C4F8-4CFE-50A55FAA0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1A29-54A0-40B6-A068-BC9B0829D07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C950144-FA52-1570-EDD0-56410F99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56D4C7-60E9-2CF6-BE03-3D542136D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0A11C-DDFA-4BB3-BA9E-765301832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5170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3459A-6A0E-9879-E652-63B8E1961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D4B7A7-CEC3-D12F-B6BF-4930EDFE9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077C23-E504-8374-8B64-209034BDF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B359F6-FBAE-E377-334B-21AE844A2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1A29-54A0-40B6-A068-BC9B0829D07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8B4E4A-6FE5-CEA1-23A2-A68379F17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2725B9-3118-E095-9269-BCACC3445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0A11C-DDFA-4BB3-BA9E-765301832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7275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0C47F-8BC3-70E6-95F6-3BFCD3B4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DF1E1A-52F5-4BB2-0743-E8236DA80D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C8CE52-4345-488A-AB82-CC493FD84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82EE9B-470C-3377-692D-0603A5B66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1A29-54A0-40B6-A068-BC9B0829D07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5461F0-49AD-42E6-1B0E-04F56984F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46A5AD-5438-AF39-BF1B-5FAD21BF2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0A11C-DDFA-4BB3-BA9E-765301832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73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1CE39-628D-8540-E1FD-93A8BD605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D226EE-F0D0-A019-425E-282825EC53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FEC98F-BC9E-6CB6-F2A2-76D4FFA48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1A29-54A0-40B6-A068-BC9B0829D07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AC3A30-D1DB-69FA-E95F-A1D896E2E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DC0B33-AF28-A742-6C57-C3058D29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0A11C-DDFA-4BB3-BA9E-765301832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4706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A4D772-BAB4-9C5C-8098-88C13CF99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BA2B77-67AD-2AE2-ABAD-3022C4A57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9454E-3F10-552E-93B5-A232A90A6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1A29-54A0-40B6-A068-BC9B0829D07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4BF31D-F8CC-70A3-93F6-55BE7F9CA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F022F4-2E8C-6341-9863-BEAAE58C5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0A11C-DDFA-4BB3-BA9E-765301832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368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78563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78563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78563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80A67E5B-9F0B-4BBE-A30D-02CD84F98B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528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02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61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7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694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16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96AEAB9-47A4-41C5-8BD9-64B961D6E2F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B6718CE-AA38-4D02-83B2-26BD782F6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3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26" r:id="rId18"/>
    <p:sldLayoutId id="2147483840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8593D-7C47-471E-A8DF-97AC4FFD13F5}" type="datetimeFigureOut">
              <a:rPr lang="ru-RU" noProof="0" smtClean="0"/>
              <a:pPr/>
              <a:t>25.10.2025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5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80A34-E245-A77B-E1A6-2E1B200C2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484C9C-02C4-8B5D-DD79-79E9A6D8A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4E72F-9594-CD77-FD55-198506FE6E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31A29-54A0-40B6-A068-BC9B0829D07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8CB6C4-2AEA-7A56-8D9D-FE5E7BE1D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7E7DDB-5841-4BB4-9028-A2F2A37900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0A11C-DDFA-4BB3-BA9E-765301832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14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4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7.jpeg"/><Relationship Id="rId3" Type="http://schemas.microsoft.com/office/2007/relationships/hdphoto" Target="../media/hdphoto2.wdp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1.png"/><Relationship Id="rId5" Type="http://schemas.openxmlformats.org/officeDocument/2006/relationships/customXml" Target="../ink/ink2.xml"/><Relationship Id="rId4" Type="http://schemas.openxmlformats.org/officeDocument/2006/relationships/image" Target="../media/image35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6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2.jp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2C2AFE1-50B7-EA6B-5FCC-265FAEC4D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537638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en-US" b="1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7E2FEA-9276-860A-DA9B-2A1B8AA7E3EB}"/>
              </a:ext>
            </a:extLst>
          </p:cNvPr>
          <p:cNvSpPr txBox="1"/>
          <p:nvPr/>
        </p:nvSpPr>
        <p:spPr>
          <a:xfrm>
            <a:off x="2952206" y="410999"/>
            <a:ext cx="5834744" cy="1662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50"/>
              </a:lnSpc>
              <a:spcBef>
                <a:spcPts val="1500"/>
              </a:spcBef>
              <a:spcAft>
                <a:spcPts val="750"/>
              </a:spcAft>
              <a:buNone/>
            </a:pPr>
            <a:r>
              <a:rPr lang="en-US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Neutron Physics and Radiation Materials</a:t>
            </a:r>
            <a:br>
              <a:rPr lang="en-US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Conference</a:t>
            </a:r>
          </a:p>
          <a:p>
            <a:pPr algn="ctr" rtl="0">
              <a:lnSpc>
                <a:spcPts val="1552"/>
              </a:lnSpc>
              <a:spcAft>
                <a:spcPts val="720"/>
              </a:spcAft>
              <a:buNone/>
            </a:pPr>
            <a:r>
              <a:rPr lang="en-US" sz="20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Yerevan, Armenia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</a:rPr>
              <a:t>,  2025</a:t>
            </a:r>
            <a:endParaRPr lang="ru-RU" sz="2000" b="1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  <a:p>
            <a:pPr algn="ctr" rtl="0">
              <a:lnSpc>
                <a:spcPts val="1552"/>
              </a:lnSpc>
              <a:spcAft>
                <a:spcPts val="720"/>
              </a:spcAft>
              <a:buNone/>
            </a:pPr>
            <a:br>
              <a:rPr lang="en-US" sz="24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</a:br>
            <a:endParaRPr lang="en-US" sz="2400" b="1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E7822D-15EE-0AE9-FD38-8A3F1AB0DFE5}"/>
              </a:ext>
            </a:extLst>
          </p:cNvPr>
          <p:cNvSpPr txBox="1"/>
          <p:nvPr/>
        </p:nvSpPr>
        <p:spPr>
          <a:xfrm>
            <a:off x="8375678" y="3281017"/>
            <a:ext cx="355020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E. Shabalin </a:t>
            </a:r>
            <a:endParaRPr lang="ru-RU" sz="2800" dirty="0"/>
          </a:p>
          <a:p>
            <a:r>
              <a:rPr lang="en-AU" sz="2800" dirty="0"/>
              <a:t>”JINR’s  Pulsed Nuclear</a:t>
            </a:r>
          </a:p>
          <a:p>
            <a:r>
              <a:rPr lang="ru-RU" sz="2800" dirty="0"/>
              <a:t> </a:t>
            </a:r>
            <a:r>
              <a:rPr lang="en-AU" sz="2800" dirty="0"/>
              <a:t>Reactors” </a:t>
            </a:r>
            <a:endParaRPr lang="ru-RU" sz="2800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34375F-50CD-5E5B-6B3C-25C7BE0520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422" y="2011683"/>
            <a:ext cx="4311536" cy="30549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AF7017-A9DB-B903-BBC0-4C57412ADC08}"/>
              </a:ext>
            </a:extLst>
          </p:cNvPr>
          <p:cNvSpPr txBox="1"/>
          <p:nvPr/>
        </p:nvSpPr>
        <p:spPr>
          <a:xfrm>
            <a:off x="355962" y="1770744"/>
            <a:ext cx="370658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i="1" dirty="0"/>
              <a:t>   </a:t>
            </a:r>
            <a:r>
              <a:rPr lang="ru-RU" sz="2400" i="1" dirty="0"/>
              <a:t>Евгений Шабалин </a:t>
            </a:r>
          </a:p>
          <a:p>
            <a:endParaRPr lang="en-AU" dirty="0"/>
          </a:p>
          <a:p>
            <a:r>
              <a:rPr lang="ru-RU" sz="2800" dirty="0">
                <a:latin typeface="Comic Sans MS" panose="030F0702030302020204" pitchFamily="66" charset="0"/>
              </a:rPr>
              <a:t>«Пульсирующие реакторы ОИЯИ» </a:t>
            </a:r>
            <a:endParaRPr lang="en-AU" sz="2800" dirty="0"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6819DC6-1FF5-EC91-045C-CE9C2E924846}"/>
              </a:ext>
            </a:extLst>
          </p:cNvPr>
          <p:cNvSpPr/>
          <p:nvPr/>
        </p:nvSpPr>
        <p:spPr>
          <a:xfrm>
            <a:off x="8020594" y="2011680"/>
            <a:ext cx="365760" cy="3043646"/>
          </a:xfrm>
          <a:prstGeom prst="rect">
            <a:avLst/>
          </a:prstGeom>
          <a:solidFill>
            <a:srgbClr val="ECF2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390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ибр2_общий_ви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-14858"/>
            <a:ext cx="8218488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09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9176" y="241300"/>
            <a:ext cx="5864225" cy="611028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1524000" y="317500"/>
            <a:ext cx="32654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/>
              <a:t>Реактор ИБР-2 с пучками</a:t>
            </a:r>
          </a:p>
        </p:txBody>
      </p:sp>
    </p:spTree>
    <p:extLst>
      <p:ext uri="{BB962C8B-B14F-4D97-AF65-F5344CB8AC3E}">
        <p14:creationId xmlns:p14="http://schemas.microsoft.com/office/powerpoint/2010/main" val="2836328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896226" y="692151"/>
            <a:ext cx="2530475" cy="4525963"/>
          </a:xfrm>
          <a:prstGeom prst="rect">
            <a:avLst/>
          </a:prstGeo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ru-RU" dirty="0"/>
              <a:t>Chamber of the cold moderator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ru-RU" dirty="0"/>
              <a:t>Light water pre-moderator; 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ru-RU" dirty="0"/>
              <a:t>reflector 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ru-RU" dirty="0"/>
              <a:t>Outer border of the reactor;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ru-RU" dirty="0"/>
              <a:t>  No 4,5,6,1,9 – numbers of neutron beams.</a:t>
            </a:r>
            <a:endParaRPr lang="ru-RU" altLang="ru-RU" dirty="0"/>
          </a:p>
        </p:txBody>
      </p:sp>
      <p:sp>
        <p:nvSpPr>
          <p:cNvPr id="109586" name="AutoShape 18"/>
          <p:cNvSpPr>
            <a:spLocks noChangeArrowheads="1"/>
          </p:cNvSpPr>
          <p:nvPr/>
        </p:nvSpPr>
        <p:spPr bwMode="auto">
          <a:xfrm>
            <a:off x="6073775" y="690563"/>
            <a:ext cx="457200" cy="3962400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9587" name="AutoShape 19"/>
          <p:cNvSpPr>
            <a:spLocks noChangeArrowheads="1"/>
          </p:cNvSpPr>
          <p:nvPr/>
        </p:nvSpPr>
        <p:spPr bwMode="auto">
          <a:xfrm>
            <a:off x="6592889" y="728663"/>
            <a:ext cx="115887" cy="3968750"/>
          </a:xfrm>
          <a:prstGeom prst="roundRect">
            <a:avLst>
              <a:gd name="adj" fmla="val 16667"/>
            </a:avLst>
          </a:prstGeom>
          <a:solidFill>
            <a:srgbClr val="999999"/>
          </a:solidFill>
          <a:ln w="635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9588" name="Rectangle 20"/>
          <p:cNvSpPr>
            <a:spLocks noChangeArrowheads="1"/>
          </p:cNvSpPr>
          <p:nvPr/>
        </p:nvSpPr>
        <p:spPr bwMode="auto">
          <a:xfrm>
            <a:off x="6137275" y="2817813"/>
            <a:ext cx="338138" cy="2540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r>
              <a:rPr lang="ru-RU" altLang="ru-RU" sz="1000"/>
              <a:t>300K</a:t>
            </a:r>
            <a:endParaRPr lang="ru-RU" altLang="ru-RU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9589" name="Rectangle 21"/>
          <p:cNvSpPr>
            <a:spLocks noChangeArrowheads="1"/>
          </p:cNvSpPr>
          <p:nvPr/>
        </p:nvSpPr>
        <p:spPr bwMode="auto">
          <a:xfrm>
            <a:off x="7107239" y="585789"/>
            <a:ext cx="1587" cy="2063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9590" name="Line 22"/>
          <p:cNvSpPr>
            <a:spLocks noChangeShapeType="1"/>
          </p:cNvSpPr>
          <p:nvPr/>
        </p:nvSpPr>
        <p:spPr bwMode="auto">
          <a:xfrm flipV="1">
            <a:off x="6656389" y="350839"/>
            <a:ext cx="630237" cy="382587"/>
          </a:xfrm>
          <a:prstGeom prst="line">
            <a:avLst/>
          </a:prstGeom>
          <a:noFill/>
          <a:ln w="127000">
            <a:solidFill>
              <a:srgbClr val="7F7F7F"/>
            </a:solidFill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9591" name="Line 23"/>
          <p:cNvSpPr>
            <a:spLocks noChangeShapeType="1"/>
          </p:cNvSpPr>
          <p:nvPr/>
        </p:nvSpPr>
        <p:spPr bwMode="auto">
          <a:xfrm>
            <a:off x="6669089" y="4662488"/>
            <a:ext cx="649287" cy="457200"/>
          </a:xfrm>
          <a:prstGeom prst="line">
            <a:avLst/>
          </a:prstGeom>
          <a:noFill/>
          <a:ln w="127000">
            <a:solidFill>
              <a:srgbClr val="7F7F7F"/>
            </a:solidFill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9592" name="Rectangle 24"/>
          <p:cNvSpPr>
            <a:spLocks noChangeArrowheads="1"/>
          </p:cNvSpPr>
          <p:nvPr/>
        </p:nvSpPr>
        <p:spPr bwMode="auto">
          <a:xfrm>
            <a:off x="5549900" y="1839913"/>
            <a:ext cx="457200" cy="1712912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9593" name="Rectangle 25"/>
          <p:cNvSpPr>
            <a:spLocks noChangeArrowheads="1"/>
          </p:cNvSpPr>
          <p:nvPr/>
        </p:nvSpPr>
        <p:spPr bwMode="auto">
          <a:xfrm rot="5400000">
            <a:off x="4094563" y="3297639"/>
            <a:ext cx="1305059" cy="1389714"/>
          </a:xfrm>
          <a:prstGeom prst="rect">
            <a:avLst/>
          </a:prstGeom>
          <a:solidFill>
            <a:schemeClr val="accent3"/>
          </a:solidFill>
          <a:ln w="76200">
            <a:solidFill>
              <a:srgbClr val="7F7F7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9594" name="Line 26"/>
          <p:cNvSpPr>
            <a:spLocks noChangeShapeType="1"/>
          </p:cNvSpPr>
          <p:nvPr/>
        </p:nvSpPr>
        <p:spPr bwMode="auto">
          <a:xfrm>
            <a:off x="2882900" y="2700338"/>
            <a:ext cx="2857500" cy="0"/>
          </a:xfrm>
          <a:prstGeom prst="line">
            <a:avLst/>
          </a:prstGeom>
          <a:noFill/>
          <a:ln w="3175">
            <a:solidFill>
              <a:srgbClr val="000000"/>
            </a:solidFill>
            <a:prstDash val="sysDash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9595" name="Line 27"/>
          <p:cNvSpPr>
            <a:spLocks noChangeShapeType="1"/>
          </p:cNvSpPr>
          <p:nvPr/>
        </p:nvSpPr>
        <p:spPr bwMode="auto">
          <a:xfrm flipH="1" flipV="1">
            <a:off x="2716214" y="1519238"/>
            <a:ext cx="2859087" cy="1181100"/>
          </a:xfrm>
          <a:prstGeom prst="line">
            <a:avLst/>
          </a:prstGeom>
          <a:noFill/>
          <a:ln w="3175">
            <a:solidFill>
              <a:srgbClr val="000000"/>
            </a:solidFill>
            <a:prstDash val="sysDashDot"/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9596" name="Line 28"/>
          <p:cNvSpPr>
            <a:spLocks noChangeShapeType="1"/>
          </p:cNvSpPr>
          <p:nvPr/>
        </p:nvSpPr>
        <p:spPr bwMode="auto">
          <a:xfrm flipH="1">
            <a:off x="2640014" y="2700338"/>
            <a:ext cx="2859087" cy="1028700"/>
          </a:xfrm>
          <a:prstGeom prst="line">
            <a:avLst/>
          </a:prstGeom>
          <a:noFill/>
          <a:ln w="3175">
            <a:solidFill>
              <a:srgbClr val="000000"/>
            </a:solidFill>
            <a:prstDash val="sysDashDot"/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9597" name="Line 29"/>
          <p:cNvSpPr>
            <a:spLocks noChangeShapeType="1"/>
          </p:cNvSpPr>
          <p:nvPr/>
        </p:nvSpPr>
        <p:spPr bwMode="auto">
          <a:xfrm>
            <a:off x="3354389" y="1328739"/>
            <a:ext cx="858837" cy="306387"/>
          </a:xfrm>
          <a:prstGeom prst="line">
            <a:avLst/>
          </a:prstGeom>
          <a:noFill/>
          <a:ln w="203200">
            <a:solidFill>
              <a:srgbClr val="FFFFFF"/>
            </a:solidFill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9598" name="Line 30"/>
          <p:cNvSpPr>
            <a:spLocks noChangeShapeType="1"/>
          </p:cNvSpPr>
          <p:nvPr/>
        </p:nvSpPr>
        <p:spPr bwMode="auto">
          <a:xfrm flipV="1">
            <a:off x="851419" y="6333422"/>
            <a:ext cx="746375" cy="1855"/>
          </a:xfrm>
          <a:prstGeom prst="line">
            <a:avLst/>
          </a:prstGeom>
          <a:noFill/>
          <a:ln w="203200">
            <a:solidFill>
              <a:srgbClr val="FFFFFF"/>
            </a:solidFill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9599" name="Rectangle 31"/>
          <p:cNvSpPr>
            <a:spLocks noChangeArrowheads="1"/>
          </p:cNvSpPr>
          <p:nvPr/>
        </p:nvSpPr>
        <p:spPr bwMode="auto">
          <a:xfrm>
            <a:off x="4702175" y="3959225"/>
            <a:ext cx="495300" cy="287338"/>
          </a:xfrm>
          <a:prstGeom prst="rect">
            <a:avLst/>
          </a:prstGeom>
          <a:noFill/>
          <a:ln w="6350">
            <a:solidFill>
              <a:srgbClr val="7F7F7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r>
              <a:rPr lang="ru-RU" altLang="ru-RU" sz="1200"/>
              <a:t>water</a:t>
            </a:r>
            <a:endParaRPr lang="ru-RU" altLang="ru-RU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9600" name="Rectangle 32"/>
          <p:cNvSpPr>
            <a:spLocks noChangeArrowheads="1"/>
          </p:cNvSpPr>
          <p:nvPr/>
        </p:nvSpPr>
        <p:spPr bwMode="auto">
          <a:xfrm>
            <a:off x="5616576" y="2132014"/>
            <a:ext cx="290513" cy="2047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r>
              <a:rPr lang="ru-RU" altLang="ru-RU" sz="1000"/>
              <a:t>20</a:t>
            </a:r>
            <a:r>
              <a:rPr lang="ru-RU" altLang="ru-RU" sz="1100"/>
              <a:t>K</a:t>
            </a:r>
            <a:endParaRPr lang="ru-RU" altLang="ru-RU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9601" name="Rectangle 33"/>
          <p:cNvSpPr>
            <a:spLocks noChangeArrowheads="1"/>
          </p:cNvSpPr>
          <p:nvPr/>
        </p:nvSpPr>
        <p:spPr bwMode="auto">
          <a:xfrm>
            <a:off x="3074988" y="1722439"/>
            <a:ext cx="355600" cy="2809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0">
                <a:solidFill>
                  <a:srgbClr val="7F7F7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r>
              <a:rPr lang="ru-RU" altLang="ru-RU" sz="1200"/>
              <a:t>N</a:t>
            </a:r>
            <a:r>
              <a:rPr lang="ru-RU" altLang="ru-RU" sz="1200" baseline="30000"/>
              <a:t>o</a:t>
            </a:r>
            <a:r>
              <a:rPr lang="ru-RU" altLang="ru-RU" sz="1200"/>
              <a:t>4</a:t>
            </a:r>
            <a:endParaRPr lang="ru-RU" altLang="ru-RU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9602" name="Rectangle 34"/>
          <p:cNvSpPr>
            <a:spLocks noChangeArrowheads="1"/>
          </p:cNvSpPr>
          <p:nvPr/>
        </p:nvSpPr>
        <p:spPr bwMode="auto">
          <a:xfrm>
            <a:off x="3074988" y="2344738"/>
            <a:ext cx="355600" cy="279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0">
                <a:solidFill>
                  <a:srgbClr val="7F7F7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r>
              <a:rPr lang="ru-RU" altLang="ru-RU" sz="1200"/>
              <a:t>N</a:t>
            </a:r>
            <a:r>
              <a:rPr lang="ru-RU" altLang="ru-RU" sz="1200" baseline="30000"/>
              <a:t>o </a:t>
            </a:r>
            <a:r>
              <a:rPr lang="ru-RU" altLang="ru-RU" sz="1200"/>
              <a:t>5</a:t>
            </a:r>
            <a:endParaRPr lang="ru-RU" altLang="ru-RU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9603" name="Rectangle 35"/>
          <p:cNvSpPr>
            <a:spLocks noChangeArrowheads="1"/>
          </p:cNvSpPr>
          <p:nvPr/>
        </p:nvSpPr>
        <p:spPr bwMode="auto">
          <a:xfrm>
            <a:off x="3074988" y="3170238"/>
            <a:ext cx="355600" cy="279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0">
                <a:solidFill>
                  <a:srgbClr val="7F7F7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r>
              <a:rPr lang="ru-RU" altLang="ru-RU" sz="1200"/>
              <a:t>N</a:t>
            </a:r>
            <a:r>
              <a:rPr lang="ru-RU" altLang="ru-RU" sz="1200" baseline="30000"/>
              <a:t>o </a:t>
            </a:r>
            <a:r>
              <a:rPr lang="ru-RU" altLang="ru-RU" sz="1200"/>
              <a:t>6</a:t>
            </a:r>
            <a:endParaRPr lang="ru-RU" altLang="ru-RU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9604" name="AutoShape 36"/>
          <p:cNvSpPr>
            <a:spLocks/>
          </p:cNvSpPr>
          <p:nvPr/>
        </p:nvSpPr>
        <p:spPr bwMode="auto">
          <a:xfrm>
            <a:off x="6376988" y="198438"/>
            <a:ext cx="400050" cy="304800"/>
          </a:xfrm>
          <a:prstGeom prst="borderCallout1">
            <a:avLst>
              <a:gd name="adj1" fmla="val 100000"/>
              <a:gd name="adj2" fmla="val -18889"/>
              <a:gd name="adj3" fmla="val 211458"/>
              <a:gd name="adj4" fmla="val -57778"/>
            </a:avLst>
          </a:prstGeom>
          <a:noFill/>
          <a:ln w="635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/>
            <a:r>
              <a:rPr lang="ru-RU" altLang="ru-RU" sz="1200"/>
              <a:t>2</a:t>
            </a:r>
            <a:endParaRPr lang="ru-RU" altLang="ru-RU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9605" name="AutoShape 37"/>
          <p:cNvSpPr>
            <a:spLocks/>
          </p:cNvSpPr>
          <p:nvPr/>
        </p:nvSpPr>
        <p:spPr bwMode="auto">
          <a:xfrm>
            <a:off x="7081838" y="1595438"/>
            <a:ext cx="400050" cy="304800"/>
          </a:xfrm>
          <a:prstGeom prst="borderCallout1">
            <a:avLst>
              <a:gd name="adj1" fmla="val 100000"/>
              <a:gd name="adj2" fmla="val -18889"/>
              <a:gd name="adj3" fmla="val 204167"/>
              <a:gd name="adj4" fmla="val -99843"/>
            </a:avLst>
          </a:prstGeom>
          <a:noFill/>
          <a:ln w="635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/>
            <a:r>
              <a:rPr lang="ru-RU" altLang="ru-RU" sz="1200"/>
              <a:t>4</a:t>
            </a:r>
            <a:endParaRPr lang="ru-RU" altLang="ru-RU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9606" name="AutoShape 38"/>
          <p:cNvSpPr>
            <a:spLocks/>
          </p:cNvSpPr>
          <p:nvPr/>
        </p:nvSpPr>
        <p:spPr bwMode="auto">
          <a:xfrm>
            <a:off x="4244975" y="4759325"/>
            <a:ext cx="400050" cy="304800"/>
          </a:xfrm>
          <a:prstGeom prst="borderCallout1">
            <a:avLst>
              <a:gd name="adj1" fmla="val 100000"/>
              <a:gd name="adj2" fmla="val 118889"/>
              <a:gd name="adj3" fmla="val -150000"/>
              <a:gd name="adj4" fmla="val 214125"/>
            </a:avLst>
          </a:prstGeom>
          <a:noFill/>
          <a:ln w="635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/>
            <a:r>
              <a:rPr lang="ru-RU" altLang="ru-RU" sz="1200"/>
              <a:t>3</a:t>
            </a:r>
            <a:endParaRPr lang="ru-RU" altLang="ru-RU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9607" name="Line 39"/>
          <p:cNvSpPr>
            <a:spLocks noChangeShapeType="1"/>
          </p:cNvSpPr>
          <p:nvPr/>
        </p:nvSpPr>
        <p:spPr bwMode="auto">
          <a:xfrm flipV="1">
            <a:off x="5730875" y="188913"/>
            <a:ext cx="0" cy="4953000"/>
          </a:xfrm>
          <a:prstGeom prst="line">
            <a:avLst/>
          </a:prstGeom>
          <a:noFill/>
          <a:ln w="3175">
            <a:solidFill>
              <a:srgbClr val="000000"/>
            </a:solidFill>
            <a:prstDash val="sysDashDot"/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9608" name="Rectangle 40"/>
          <p:cNvSpPr>
            <a:spLocks noChangeArrowheads="1"/>
          </p:cNvSpPr>
          <p:nvPr/>
        </p:nvSpPr>
        <p:spPr bwMode="auto">
          <a:xfrm>
            <a:off x="5418139" y="217489"/>
            <a:ext cx="357187" cy="2809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0">
                <a:solidFill>
                  <a:srgbClr val="7F7F7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r>
              <a:rPr lang="ru-RU" altLang="ru-RU" sz="1200"/>
              <a:t>N</a:t>
            </a:r>
            <a:r>
              <a:rPr lang="ru-RU" altLang="ru-RU" sz="1200" baseline="30000"/>
              <a:t>o </a:t>
            </a:r>
            <a:r>
              <a:rPr lang="ru-RU" altLang="ru-RU" sz="1200"/>
              <a:t>1</a:t>
            </a:r>
            <a:endParaRPr lang="ru-RU" altLang="ru-RU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9609" name="Rectangle 41"/>
          <p:cNvSpPr>
            <a:spLocks noChangeArrowheads="1"/>
          </p:cNvSpPr>
          <p:nvPr/>
        </p:nvSpPr>
        <p:spPr bwMode="auto">
          <a:xfrm>
            <a:off x="5418139" y="4884738"/>
            <a:ext cx="357187" cy="279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0">
                <a:solidFill>
                  <a:srgbClr val="7F7F7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r>
              <a:rPr lang="ru-RU" altLang="ru-RU" sz="1200"/>
              <a:t>N</a:t>
            </a:r>
            <a:r>
              <a:rPr lang="ru-RU" altLang="ru-RU" sz="1200" baseline="30000"/>
              <a:t>o </a:t>
            </a:r>
            <a:r>
              <a:rPr lang="ru-RU" altLang="ru-RU" sz="1200"/>
              <a:t>9</a:t>
            </a:r>
            <a:endParaRPr lang="ru-RU" altLang="ru-RU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9610" name="Line 42"/>
          <p:cNvSpPr>
            <a:spLocks noChangeShapeType="1"/>
          </p:cNvSpPr>
          <p:nvPr/>
        </p:nvSpPr>
        <p:spPr bwMode="auto">
          <a:xfrm>
            <a:off x="6073775" y="2017713"/>
            <a:ext cx="0" cy="125730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9611" name="Rectangle 43"/>
          <p:cNvSpPr>
            <a:spLocks noChangeArrowheads="1"/>
          </p:cNvSpPr>
          <p:nvPr/>
        </p:nvSpPr>
        <p:spPr bwMode="auto">
          <a:xfrm rot="5400000">
            <a:off x="4109986" y="731522"/>
            <a:ext cx="1289788" cy="1309036"/>
          </a:xfrm>
          <a:prstGeom prst="rect">
            <a:avLst/>
          </a:prstGeom>
          <a:solidFill>
            <a:schemeClr val="accent3"/>
          </a:solidFill>
          <a:ln w="76200">
            <a:solidFill>
              <a:srgbClr val="7F7F7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9612" name="AutoShape 44"/>
          <p:cNvSpPr>
            <a:spLocks/>
          </p:cNvSpPr>
          <p:nvPr/>
        </p:nvSpPr>
        <p:spPr bwMode="auto">
          <a:xfrm>
            <a:off x="4537075" y="198439"/>
            <a:ext cx="419100" cy="314325"/>
          </a:xfrm>
          <a:prstGeom prst="borderCallout1">
            <a:avLst>
              <a:gd name="adj1" fmla="val 100000"/>
              <a:gd name="adj2" fmla="val 118032"/>
              <a:gd name="adj3" fmla="val 587880"/>
              <a:gd name="adj4" fmla="val 284699"/>
            </a:avLst>
          </a:prstGeom>
          <a:noFill/>
          <a:ln w="635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/>
            <a:r>
              <a:rPr lang="ru-RU" altLang="ru-RU" sz="1200"/>
              <a:t>1</a:t>
            </a:r>
            <a:endParaRPr lang="ru-RU" altLang="ru-RU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9615" name="Text Box 47"/>
          <p:cNvSpPr txBox="1">
            <a:spLocks noChangeArrowheads="1"/>
          </p:cNvSpPr>
          <p:nvPr/>
        </p:nvSpPr>
        <p:spPr bwMode="auto">
          <a:xfrm>
            <a:off x="2063750" y="5229225"/>
            <a:ext cx="6192838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Combi-moderator at the central direction of the IBR-2M reactor, plan view</a:t>
            </a:r>
            <a:r>
              <a:rPr lang="en-US" altLang="ru-RU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altLang="ru-RU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9616" name="Picture 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25" y="3444876"/>
            <a:ext cx="1449388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70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id="{4C200E81-994A-0ECA-8E84-30FD7280C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838" y="5080001"/>
            <a:ext cx="4762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 sz="180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CD5DEB89-2FF1-FAFA-451C-89766B3F7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079A47C4-1D83-A5EE-B457-34F57F2F6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3851276"/>
            <a:ext cx="2843213" cy="538163"/>
          </a:xfrm>
          <a:prstGeom prst="rect">
            <a:avLst/>
          </a:prstGeom>
          <a:solidFill>
            <a:srgbClr val="FF99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1" name="Text Box 5">
            <a:extLst>
              <a:ext uri="{FF2B5EF4-FFF2-40B4-BE49-F238E27FC236}">
                <a16:creationId xmlns:a16="http://schemas.microsoft.com/office/drawing/2014/main" id="{EC122008-BAC2-8BFF-02C8-6163E0E17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639" y="5387976"/>
            <a:ext cx="3686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 sz="1800"/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AE934082-665F-6415-61DE-ABAB24CC3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347F3001-3864-855F-62F5-C43D9BD50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3624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91BCBC32-FBD4-F955-CF33-C9EC71539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025" y="4849813"/>
            <a:ext cx="3879850" cy="692150"/>
          </a:xfrm>
          <a:prstGeom prst="rect">
            <a:avLst/>
          </a:prstGeom>
          <a:solidFill>
            <a:srgbClr val="A09D5C">
              <a:alpha val="8901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5" name="Rectangle 9">
            <a:extLst>
              <a:ext uri="{FF2B5EF4-FFF2-40B4-BE49-F238E27FC236}">
                <a16:creationId xmlns:a16="http://schemas.microsoft.com/office/drawing/2014/main" id="{4E282EA9-CDFA-EDA7-34A1-B401314F1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1719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24586" name="Object 10">
            <a:extLst>
              <a:ext uri="{FF2B5EF4-FFF2-40B4-BE49-F238E27FC236}">
                <a16:creationId xmlns:a16="http://schemas.microsoft.com/office/drawing/2014/main" id="{B4278569-E342-F1EB-B3BB-CEA28F0017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03913" y="4760913"/>
          <a:ext cx="36877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05977" imgH="253890" progId="Equation.3">
                  <p:embed/>
                </p:oleObj>
              </mc:Choice>
              <mc:Fallback>
                <p:oleObj name="Equation" r:id="rId2" imgW="1205977" imgH="253890" progId="Equation.3">
                  <p:embed/>
                  <p:pic>
                    <p:nvPicPr>
                      <p:cNvPr id="24586" name="Object 10">
                        <a:extLst>
                          <a:ext uri="{FF2B5EF4-FFF2-40B4-BE49-F238E27FC236}">
                            <a16:creationId xmlns:a16="http://schemas.microsoft.com/office/drawing/2014/main" id="{B4278569-E342-F1EB-B3BB-CEA28F0017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3913" y="4760913"/>
                        <a:ext cx="3687762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7" name="Line 11">
            <a:extLst>
              <a:ext uri="{FF2B5EF4-FFF2-40B4-BE49-F238E27FC236}">
                <a16:creationId xmlns:a16="http://schemas.microsoft.com/office/drawing/2014/main" id="{DC4A8DE5-435A-B281-4405-732296F08C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5625" y="971550"/>
            <a:ext cx="0" cy="5607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8" name="Line 12">
            <a:extLst>
              <a:ext uri="{FF2B5EF4-FFF2-40B4-BE49-F238E27FC236}">
                <a16:creationId xmlns:a16="http://schemas.microsoft.com/office/drawing/2014/main" id="{AFDEB6C1-1657-E0D0-D438-8D430F824C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1851" y="3275013"/>
            <a:ext cx="7758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9" name="Freeform 13">
            <a:extLst>
              <a:ext uri="{FF2B5EF4-FFF2-40B4-BE49-F238E27FC236}">
                <a16:creationId xmlns:a16="http://schemas.microsoft.com/office/drawing/2014/main" id="{0B82ECCA-6960-81BA-AD10-398B5A7C9681}"/>
              </a:ext>
            </a:extLst>
          </p:cNvPr>
          <p:cNvSpPr>
            <a:spLocks/>
          </p:cNvSpPr>
          <p:nvPr/>
        </p:nvSpPr>
        <p:spPr bwMode="auto">
          <a:xfrm rot="-10541603">
            <a:off x="2946401" y="2276475"/>
            <a:ext cx="6480175" cy="3956050"/>
          </a:xfrm>
          <a:custGeom>
            <a:avLst/>
            <a:gdLst>
              <a:gd name="T0" fmla="*/ 0 w 822"/>
              <a:gd name="T1" fmla="*/ 666828 h 1145"/>
              <a:gd name="T2" fmla="*/ 4004780 w 822"/>
              <a:gd name="T3" fmla="*/ 3845488 h 1145"/>
              <a:gd name="T4" fmla="*/ 6480175 w 822"/>
              <a:gd name="T5" fmla="*/ 0 h 11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22" h="1145">
                <a:moveTo>
                  <a:pt x="0" y="193"/>
                </a:moveTo>
                <a:cubicBezTo>
                  <a:pt x="185" y="669"/>
                  <a:pt x="371" y="1145"/>
                  <a:pt x="508" y="1113"/>
                </a:cubicBezTo>
                <a:cubicBezTo>
                  <a:pt x="645" y="1081"/>
                  <a:pt x="733" y="540"/>
                  <a:pt x="822" y="0"/>
                </a:cubicBezTo>
              </a:path>
            </a:pathLst>
          </a:cu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90" name="Freeform 14">
            <a:extLst>
              <a:ext uri="{FF2B5EF4-FFF2-40B4-BE49-F238E27FC236}">
                <a16:creationId xmlns:a16="http://schemas.microsoft.com/office/drawing/2014/main" id="{827D29F8-95C1-7D4D-E7CC-A2F306C67357}"/>
              </a:ext>
            </a:extLst>
          </p:cNvPr>
          <p:cNvSpPr>
            <a:spLocks/>
          </p:cNvSpPr>
          <p:nvPr/>
        </p:nvSpPr>
        <p:spPr bwMode="auto">
          <a:xfrm flipH="1">
            <a:off x="4905375" y="779463"/>
            <a:ext cx="2381250" cy="2398712"/>
          </a:xfrm>
          <a:custGeom>
            <a:avLst/>
            <a:gdLst>
              <a:gd name="T0" fmla="*/ 0 w 1137"/>
              <a:gd name="T1" fmla="*/ 287337 h 1511"/>
              <a:gd name="T2" fmla="*/ 203150 w 1137"/>
              <a:gd name="T3" fmla="*/ 287337 h 1511"/>
              <a:gd name="T4" fmla="*/ 709977 w 1137"/>
              <a:gd name="T5" fmla="*/ 2016125 h 1511"/>
              <a:gd name="T6" fmla="*/ 2381250 w 1137"/>
              <a:gd name="T7" fmla="*/ 2398712 h 151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37" h="1511">
                <a:moveTo>
                  <a:pt x="0" y="181"/>
                </a:moveTo>
                <a:cubicBezTo>
                  <a:pt x="20" y="90"/>
                  <a:pt x="41" y="0"/>
                  <a:pt x="97" y="181"/>
                </a:cubicBezTo>
                <a:cubicBezTo>
                  <a:pt x="153" y="362"/>
                  <a:pt x="166" y="1048"/>
                  <a:pt x="339" y="1270"/>
                </a:cubicBezTo>
                <a:cubicBezTo>
                  <a:pt x="512" y="1492"/>
                  <a:pt x="944" y="1471"/>
                  <a:pt x="1137" y="15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91" name="Freeform 15">
            <a:extLst>
              <a:ext uri="{FF2B5EF4-FFF2-40B4-BE49-F238E27FC236}">
                <a16:creationId xmlns:a16="http://schemas.microsoft.com/office/drawing/2014/main" id="{7A5AE5A3-6918-E014-4DCF-092B62BB3102}"/>
              </a:ext>
            </a:extLst>
          </p:cNvPr>
          <p:cNvSpPr>
            <a:spLocks/>
          </p:cNvSpPr>
          <p:nvPr/>
        </p:nvSpPr>
        <p:spPr bwMode="auto">
          <a:xfrm>
            <a:off x="7094538" y="779463"/>
            <a:ext cx="2112962" cy="2398712"/>
          </a:xfrm>
          <a:custGeom>
            <a:avLst/>
            <a:gdLst>
              <a:gd name="T0" fmla="*/ 0 w 1137"/>
              <a:gd name="T1" fmla="*/ 287337 h 1511"/>
              <a:gd name="T2" fmla="*/ 180261 w 1137"/>
              <a:gd name="T3" fmla="*/ 287337 h 1511"/>
              <a:gd name="T4" fmla="*/ 629986 w 1137"/>
              <a:gd name="T5" fmla="*/ 2016125 h 1511"/>
              <a:gd name="T6" fmla="*/ 2112962 w 1137"/>
              <a:gd name="T7" fmla="*/ 2398712 h 151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37" h="1511">
                <a:moveTo>
                  <a:pt x="0" y="181"/>
                </a:moveTo>
                <a:cubicBezTo>
                  <a:pt x="20" y="90"/>
                  <a:pt x="41" y="0"/>
                  <a:pt x="97" y="181"/>
                </a:cubicBezTo>
                <a:cubicBezTo>
                  <a:pt x="153" y="362"/>
                  <a:pt x="166" y="1048"/>
                  <a:pt x="339" y="1270"/>
                </a:cubicBezTo>
                <a:cubicBezTo>
                  <a:pt x="512" y="1492"/>
                  <a:pt x="944" y="1471"/>
                  <a:pt x="1137" y="15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24592" name="Object 16">
            <a:extLst>
              <a:ext uri="{FF2B5EF4-FFF2-40B4-BE49-F238E27FC236}">
                <a16:creationId xmlns:a16="http://schemas.microsoft.com/office/drawing/2014/main" id="{E44149E9-AD84-B643-FFFC-B38B63F55450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2101850" y="3813175"/>
          <a:ext cx="2725738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40948" imgH="241195" progId="Equation.3">
                  <p:embed/>
                </p:oleObj>
              </mc:Choice>
              <mc:Fallback>
                <p:oleObj name="Equation" r:id="rId4" imgW="1040948" imgH="241195" progId="Equation.3">
                  <p:embed/>
                  <p:pic>
                    <p:nvPicPr>
                      <p:cNvPr id="24592" name="Object 16">
                        <a:extLst>
                          <a:ext uri="{FF2B5EF4-FFF2-40B4-BE49-F238E27FC236}">
                            <a16:creationId xmlns:a16="http://schemas.microsoft.com/office/drawing/2014/main" id="{E44149E9-AD84-B643-FFFC-B38B63F554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1850" y="3813175"/>
                        <a:ext cx="2725738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93" name="Text Box 17">
            <a:extLst>
              <a:ext uri="{FF2B5EF4-FFF2-40B4-BE49-F238E27FC236}">
                <a16:creationId xmlns:a16="http://schemas.microsoft.com/office/drawing/2014/main" id="{0ED4AF51-9BD2-C209-D6C8-DC5C6BBEE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701" y="2698750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i="1"/>
              <a:t>t</a:t>
            </a:r>
            <a:endParaRPr lang="ru-RU" altLang="ru-RU" i="1"/>
          </a:p>
        </p:txBody>
      </p:sp>
      <p:sp>
        <p:nvSpPr>
          <p:cNvPr id="24594" name="Text Box 18">
            <a:extLst>
              <a:ext uri="{FF2B5EF4-FFF2-40B4-BE49-F238E27FC236}">
                <a16:creationId xmlns:a16="http://schemas.microsoft.com/office/drawing/2014/main" id="{1BF83A35-18E9-E55A-D87B-0E27A61E0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0800" y="817564"/>
            <a:ext cx="161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2000" i="1">
                <a:solidFill>
                  <a:srgbClr val="FF0000"/>
                </a:solidFill>
              </a:rPr>
              <a:t>Power</a:t>
            </a:r>
            <a:endParaRPr lang="ru-RU" altLang="ru-RU" sz="2000" i="1">
              <a:solidFill>
                <a:srgbClr val="FF0000"/>
              </a:solidFill>
            </a:endParaRPr>
          </a:p>
        </p:txBody>
      </p:sp>
      <p:sp>
        <p:nvSpPr>
          <p:cNvPr id="24595" name="Text Box 19">
            <a:extLst>
              <a:ext uri="{FF2B5EF4-FFF2-40B4-BE49-F238E27FC236}">
                <a16:creationId xmlns:a16="http://schemas.microsoft.com/office/drawing/2014/main" id="{2A3D25AF-E0DF-DCC1-FAD4-90946B080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4" y="1547814"/>
            <a:ext cx="1881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2000" i="1">
                <a:solidFill>
                  <a:srgbClr val="0033CC"/>
                </a:solidFill>
              </a:rPr>
              <a:t>reactivity</a:t>
            </a:r>
            <a:endParaRPr lang="ru-RU" altLang="ru-RU" sz="2000" i="1">
              <a:solidFill>
                <a:srgbClr val="0033CC"/>
              </a:solidFill>
            </a:endParaRPr>
          </a:p>
        </p:txBody>
      </p:sp>
      <p:sp>
        <p:nvSpPr>
          <p:cNvPr id="24596" name="Freeform 20">
            <a:extLst>
              <a:ext uri="{FF2B5EF4-FFF2-40B4-BE49-F238E27FC236}">
                <a16:creationId xmlns:a16="http://schemas.microsoft.com/office/drawing/2014/main" id="{220918EF-9D7C-FFF6-A7B7-11063AE84A2A}"/>
              </a:ext>
            </a:extLst>
          </p:cNvPr>
          <p:cNvSpPr>
            <a:spLocks/>
          </p:cNvSpPr>
          <p:nvPr/>
        </p:nvSpPr>
        <p:spPr bwMode="auto">
          <a:xfrm rot="-10541603">
            <a:off x="2582863" y="2613026"/>
            <a:ext cx="7669212" cy="1763713"/>
          </a:xfrm>
          <a:custGeom>
            <a:avLst/>
            <a:gdLst>
              <a:gd name="T0" fmla="*/ 0 w 822"/>
              <a:gd name="T1" fmla="*/ 297290 h 1145"/>
              <a:gd name="T2" fmla="*/ 4739610 w 822"/>
              <a:gd name="T3" fmla="*/ 1714421 h 1145"/>
              <a:gd name="T4" fmla="*/ 7669212 w 822"/>
              <a:gd name="T5" fmla="*/ 0 h 11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22" h="1145">
                <a:moveTo>
                  <a:pt x="0" y="193"/>
                </a:moveTo>
                <a:cubicBezTo>
                  <a:pt x="185" y="669"/>
                  <a:pt x="371" y="1145"/>
                  <a:pt x="508" y="1113"/>
                </a:cubicBezTo>
                <a:cubicBezTo>
                  <a:pt x="645" y="1081"/>
                  <a:pt x="733" y="540"/>
                  <a:pt x="822" y="0"/>
                </a:cubicBezTo>
              </a:path>
            </a:pathLst>
          </a:custGeom>
          <a:noFill/>
          <a:ln w="38100" cap="flat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678" name="Rectangle 22">
            <a:extLst>
              <a:ext uri="{FF2B5EF4-FFF2-40B4-BE49-F238E27FC236}">
                <a16:creationId xmlns:a16="http://schemas.microsoft.com/office/drawing/2014/main" id="{179E037A-1057-03F1-6EA3-4874E0B1C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1" y="914400"/>
            <a:ext cx="314598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altLang="ru-RU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импульса мощности</a:t>
            </a:r>
          </a:p>
        </p:txBody>
      </p:sp>
      <p:sp>
        <p:nvSpPr>
          <p:cNvPr id="24598" name="Text Box 23">
            <a:extLst>
              <a:ext uri="{FF2B5EF4-FFF2-40B4-BE49-F238E27FC236}">
                <a16:creationId xmlns:a16="http://schemas.microsoft.com/office/drawing/2014/main" id="{9FF2A240-43E4-4CA0-514E-74B0A7F6E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2766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-</a:t>
            </a:r>
            <a:r>
              <a:rPr lang="en-US" altLang="ru-RU"/>
              <a:t>t</a:t>
            </a:r>
            <a:r>
              <a:rPr lang="en-US" altLang="ru-RU" baseline="-25000"/>
              <a:t>1</a:t>
            </a:r>
            <a:endParaRPr lang="ru-RU" altLang="ru-RU"/>
          </a:p>
        </p:txBody>
      </p:sp>
      <p:sp>
        <p:nvSpPr>
          <p:cNvPr id="24599" name="Rectangle 24">
            <a:extLst>
              <a:ext uri="{FF2B5EF4-FFF2-40B4-BE49-F238E27FC236}">
                <a16:creationId xmlns:a16="http://schemas.microsoft.com/office/drawing/2014/main" id="{A0626C24-01E9-AB99-4640-3C90213C3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1" y="3352800"/>
            <a:ext cx="396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ru-RU"/>
              <a:t>t</a:t>
            </a:r>
            <a:r>
              <a:rPr lang="en-US" altLang="ru-RU" baseline="-25000"/>
              <a:t>1</a:t>
            </a:r>
            <a:endParaRPr lang="ru-RU" altLang="ru-RU" baseline="-25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677554-4680-36DE-63A9-042AF9A86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64" y="324091"/>
            <a:ext cx="2676573" cy="37720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D39F52-574B-AA5F-A963-C869A9A4DD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" y="4224385"/>
            <a:ext cx="3793449" cy="2506293"/>
          </a:xfrm>
          <a:prstGeom prst="rect">
            <a:avLst/>
          </a:prstGeom>
        </p:spPr>
      </p:pic>
      <p:pic>
        <p:nvPicPr>
          <p:cNvPr id="2" name="Picture 9" descr="MR-3_15_20">
            <a:extLst>
              <a:ext uri="{FF2B5EF4-FFF2-40B4-BE49-F238E27FC236}">
                <a16:creationId xmlns:a16="http://schemas.microsoft.com/office/drawing/2014/main" id="{4718745C-8610-DBB2-3914-00BA611B6FB3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5557" y="115527"/>
            <a:ext cx="3756991" cy="4912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 descr="эволюция">
            <a:extLst>
              <a:ext uri="{FF2B5EF4-FFF2-40B4-BE49-F238E27FC236}">
                <a16:creationId xmlns:a16="http://schemas.microsoft.com/office/drawing/2014/main" id="{6E2A98D5-7343-279E-E3D0-0A44AA410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721" y="1261640"/>
            <a:ext cx="2963999" cy="559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54A3CF-FCB8-AAA3-2042-6D412DA515EA}"/>
              </a:ext>
            </a:extLst>
          </p:cNvPr>
          <p:cNvSpPr txBox="1"/>
          <p:nvPr/>
        </p:nvSpPr>
        <p:spPr>
          <a:xfrm>
            <a:off x="4433104" y="173621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ПО эпопея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5A568-1A6F-19EF-8C62-D2D8D78E1E19}"/>
              </a:ext>
            </a:extLst>
          </p:cNvPr>
          <p:cNvSpPr txBox="1"/>
          <p:nvPr/>
        </p:nvSpPr>
        <p:spPr>
          <a:xfrm>
            <a:off x="5011839" y="810228"/>
            <a:ext cx="159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1971-2004 </a:t>
            </a:r>
          </a:p>
        </p:txBody>
      </p:sp>
    </p:spTree>
    <p:extLst>
      <p:ext uri="{BB962C8B-B14F-4D97-AF65-F5344CB8AC3E}">
        <p14:creationId xmlns:p14="http://schemas.microsoft.com/office/powerpoint/2010/main" val="3488534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Rectangle 5"/>
          <p:cNvSpPr>
            <a:spLocks noGrp="1" noChangeArrowheads="1"/>
          </p:cNvSpPr>
          <p:nvPr>
            <p:ph type="title"/>
          </p:nvPr>
        </p:nvSpPr>
        <p:spPr>
          <a:xfrm>
            <a:off x="939175" y="123217"/>
            <a:ext cx="10364451" cy="1362683"/>
          </a:xfrm>
        </p:spPr>
        <p:txBody>
          <a:bodyPr>
            <a:normAutofit fontScale="90000"/>
          </a:bodyPr>
          <a:lstStyle/>
          <a:p>
            <a:r>
              <a:rPr lang="ru-RU" altLang="ru-RU" sz="2400" b="1" i="1" dirty="0"/>
              <a:t>Ход реактивности при смещении ОПО.</a:t>
            </a:r>
            <a:r>
              <a:rPr lang="ru-RU" altLang="ru-RU" sz="2400" dirty="0"/>
              <a:t> </a:t>
            </a:r>
            <a:br>
              <a:rPr lang="ru-RU" altLang="ru-RU" sz="2400" dirty="0"/>
            </a:br>
            <a:r>
              <a:rPr lang="ru-RU" altLang="ru-RU" sz="2000" dirty="0"/>
              <a:t>Сплошная</a:t>
            </a:r>
            <a:r>
              <a:rPr lang="ru-RU" altLang="ru-RU" sz="2400" dirty="0"/>
              <a:t> </a:t>
            </a:r>
            <a:r>
              <a:rPr lang="ru-RU" altLang="ru-RU" sz="2000" dirty="0"/>
              <a:t>кривая  – ДПО в виде блока, пунктир  – ДПО «трезубец»  </a:t>
            </a:r>
            <a:br>
              <a:rPr lang="ru-RU" altLang="ru-RU" sz="2000" dirty="0"/>
            </a:br>
            <a:r>
              <a:rPr lang="ru-RU" altLang="ru-RU" sz="2000" dirty="0"/>
              <a:t>квадраты – решетчатые ОПО и ДПО;</a:t>
            </a:r>
            <a:br>
              <a:rPr lang="ru-RU" altLang="ru-RU" sz="2000" dirty="0"/>
            </a:br>
            <a:r>
              <a:rPr lang="ru-RU" altLang="ru-RU" sz="2000" dirty="0"/>
              <a:t> </a:t>
            </a:r>
            <a:r>
              <a:rPr lang="ru-RU" altLang="ru-RU" sz="2000" i="1" dirty="0"/>
              <a:t>смещение – в градусах, реактивность – в долях</a:t>
            </a:r>
            <a:r>
              <a:rPr lang="ru-RU" altLang="ru-RU" sz="2000" dirty="0"/>
              <a:t> </a:t>
            </a:r>
            <a:r>
              <a:rPr lang="ru-RU" altLang="ru-RU" sz="2000" i="1" dirty="0" err="1"/>
              <a:t>к</a:t>
            </a:r>
            <a:r>
              <a:rPr lang="ru-RU" altLang="ru-RU" sz="2000" baseline="-25000" dirty="0" err="1"/>
              <a:t>эфф</a:t>
            </a:r>
            <a:r>
              <a:rPr lang="ru-RU" altLang="ru-RU" sz="2000" baseline="-25000" dirty="0"/>
              <a:t>.</a:t>
            </a:r>
            <a:r>
              <a:rPr lang="ru-RU" altLang="ru-RU" sz="4000" dirty="0"/>
              <a:t> </a:t>
            </a:r>
          </a:p>
        </p:txBody>
      </p:sp>
      <p:pic>
        <p:nvPicPr>
          <p:cNvPr id="1013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6600" y="1549400"/>
            <a:ext cx="7980878" cy="5308600"/>
          </a:xfrm>
          <a:solidFill>
            <a:srgbClr val="FFFF99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7210426" y="5233988"/>
            <a:ext cx="461963" cy="500062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8054976" y="3544888"/>
            <a:ext cx="42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altLang="ru-RU"/>
          </a:p>
        </p:txBody>
      </p:sp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8169276" y="3736976"/>
            <a:ext cx="384175" cy="422275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1387" name="Rectangle 11"/>
          <p:cNvSpPr>
            <a:spLocks noChangeArrowheads="1"/>
          </p:cNvSpPr>
          <p:nvPr/>
        </p:nvSpPr>
        <p:spPr bwMode="auto">
          <a:xfrm>
            <a:off x="8631239" y="3082926"/>
            <a:ext cx="344487" cy="422275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769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5AE8211-6C1D-AE34-96F5-E2B49C85A6C9}"/>
              </a:ext>
            </a:extLst>
          </p:cNvPr>
          <p:cNvSpPr/>
          <p:nvPr/>
        </p:nvSpPr>
        <p:spPr>
          <a:xfrm>
            <a:off x="-358391" y="-2873829"/>
            <a:ext cx="12778153" cy="12470004"/>
          </a:xfrm>
          <a:prstGeom prst="rect">
            <a:avLst/>
          </a:prstGeom>
          <a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3025"/>
                      </a14:imgEffect>
                      <a14:imgEffect>
                        <a14:saturation sat="372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0F742978-FA5C-1BFD-2193-96BF6AB1DF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2" y="1786727"/>
            <a:ext cx="2082282" cy="133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0BF0E-0082-0A28-433A-64BE3975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96" y="0"/>
            <a:ext cx="2887442" cy="813435"/>
          </a:xfrm>
        </p:spPr>
        <p:txBody>
          <a:bodyPr>
            <a:normAutofit/>
          </a:bodyPr>
          <a:lstStyle/>
          <a:p>
            <a:r>
              <a:rPr lang="ru-RU" i="1" dirty="0"/>
              <a:t>Генезис </a:t>
            </a:r>
            <a:r>
              <a:rPr lang="ru-RU" i="1" dirty="0" err="1"/>
              <a:t>п.р</a:t>
            </a:r>
            <a:r>
              <a:rPr lang="ru-RU" dirty="0"/>
              <a:t>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062848-CD64-44B5-15F3-EA7F6E5D1D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538" y="335569"/>
            <a:ext cx="815045" cy="102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B51F37-E6C0-1CEF-F06D-933BAE1784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04" r="-557" b="-611"/>
          <a:stretch/>
        </p:blipFill>
        <p:spPr>
          <a:xfrm>
            <a:off x="7786688" y="634655"/>
            <a:ext cx="1203669" cy="18320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2AE0E5-8A4D-C629-5D31-A2DA0D9CF6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1731"/>
          <a:stretch/>
        </p:blipFill>
        <p:spPr>
          <a:xfrm>
            <a:off x="2009886" y="3515359"/>
            <a:ext cx="1885769" cy="1793241"/>
          </a:xfrm>
          <a:prstGeom prst="rect">
            <a:avLst/>
          </a:prstGeom>
        </p:spPr>
      </p:pic>
      <p:pic>
        <p:nvPicPr>
          <p:cNvPr id="1028" name="Picture 4" descr="D.I.Blokhintsev">
            <a:extLst>
              <a:ext uri="{FF2B5EF4-FFF2-40B4-BE49-F238E27FC236}">
                <a16:creationId xmlns:a16="http://schemas.microsoft.com/office/drawing/2014/main" id="{2DA85387-8109-B982-7EC4-FCD589683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0" t="5378" r="33013" b="12844"/>
          <a:stretch/>
        </p:blipFill>
        <p:spPr bwMode="auto">
          <a:xfrm>
            <a:off x="5164138" y="900114"/>
            <a:ext cx="1977885" cy="28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D37036-A849-5DED-3C03-28E460A794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33" y="1194369"/>
            <a:ext cx="1104900" cy="139217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4306CDB-ECDB-5058-505A-9997C11A7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228" y="4285775"/>
            <a:ext cx="1849120" cy="216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ибр1">
            <a:extLst>
              <a:ext uri="{FF2B5EF4-FFF2-40B4-BE49-F238E27FC236}">
                <a16:creationId xmlns:a16="http://schemas.microsoft.com/office/drawing/2014/main" id="{E7DA6226-00F9-070E-61EC-5E7084142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825">
            <a:off x="8253957" y="2490197"/>
            <a:ext cx="1159825" cy="180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флШАПИРО">
            <a:extLst>
              <a:ext uri="{FF2B5EF4-FFF2-40B4-BE49-F238E27FC236}">
                <a16:creationId xmlns:a16="http://schemas.microsoft.com/office/drawing/2014/main" id="{2D567040-67A2-FC5D-F25E-A64B1AC6F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2" b="16240"/>
          <a:stretch/>
        </p:blipFill>
        <p:spPr bwMode="auto">
          <a:xfrm>
            <a:off x="7435311" y="4400551"/>
            <a:ext cx="1608676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Илья Франк">
            <a:extLst>
              <a:ext uri="{FF2B5EF4-FFF2-40B4-BE49-F238E27FC236}">
                <a16:creationId xmlns:a16="http://schemas.microsoft.com/office/drawing/2014/main" id="{4FE00748-1AD1-EA1A-2019-5E08A1BCD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r="17495"/>
          <a:stretch/>
        </p:blipFill>
        <p:spPr bwMode="auto">
          <a:xfrm>
            <a:off x="9738827" y="2631183"/>
            <a:ext cx="1548297" cy="204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8C96DC-A31E-7610-0DC4-ADBA21EFFE9D}"/>
              </a:ext>
            </a:extLst>
          </p:cNvPr>
          <p:cNvSpPr txBox="1"/>
          <p:nvPr/>
        </p:nvSpPr>
        <p:spPr>
          <a:xfrm>
            <a:off x="2157413" y="2586038"/>
            <a:ext cx="186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Отто Фриш</a:t>
            </a:r>
            <a:r>
              <a:rPr lang="ru-RU" dirty="0"/>
              <a:t>, 1945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A2EF04-2186-8D7A-8195-438189F493B1}"/>
              </a:ext>
            </a:extLst>
          </p:cNvPr>
          <p:cNvSpPr txBox="1"/>
          <p:nvPr/>
        </p:nvSpPr>
        <p:spPr>
          <a:xfrm>
            <a:off x="3750906" y="1371600"/>
            <a:ext cx="130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Клаус Фукс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0D9C84-4208-D13C-8BF0-5648E9A02763}"/>
              </a:ext>
            </a:extLst>
          </p:cNvPr>
          <p:cNvSpPr txBox="1"/>
          <p:nvPr/>
        </p:nvSpPr>
        <p:spPr>
          <a:xfrm>
            <a:off x="1900238" y="5586413"/>
            <a:ext cx="2463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БР-5,</a:t>
            </a:r>
            <a:r>
              <a:rPr lang="ru-RU" dirty="0"/>
              <a:t> 1959 . </a:t>
            </a:r>
          </a:p>
          <a:p>
            <a:r>
              <a:rPr lang="ru-RU" dirty="0"/>
              <a:t> А. И. </a:t>
            </a:r>
            <a:r>
              <a:rPr lang="ru-RU" dirty="0" err="1"/>
              <a:t>Лейпунский</a:t>
            </a:r>
            <a:r>
              <a:rPr lang="ru-RU" dirty="0"/>
              <a:t> и др.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538CE2-980B-06D8-09C1-FC9E217D674D}"/>
              </a:ext>
            </a:extLst>
          </p:cNvPr>
          <p:cNvSpPr txBox="1"/>
          <p:nvPr/>
        </p:nvSpPr>
        <p:spPr>
          <a:xfrm>
            <a:off x="3171824" y="2943225"/>
            <a:ext cx="2057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Д..И. Блохинцев 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9AC8C4-E811-0E2F-5D2D-74F7205FC2F0}"/>
              </a:ext>
            </a:extLst>
          </p:cNvPr>
          <p:cNvSpPr txBox="1"/>
          <p:nvPr/>
        </p:nvSpPr>
        <p:spPr>
          <a:xfrm>
            <a:off x="9215438" y="871538"/>
            <a:ext cx="18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Ю.Я. </a:t>
            </a:r>
            <a:r>
              <a:rPr lang="ru-RU" b="1" dirty="0" err="1"/>
              <a:t>Стависский</a:t>
            </a:r>
            <a:r>
              <a:rPr lang="ru-RU" b="1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1B2E0C-6BAF-4C12-7433-0593EF511B87}"/>
              </a:ext>
            </a:extLst>
          </p:cNvPr>
          <p:cNvSpPr txBox="1"/>
          <p:nvPr/>
        </p:nvSpPr>
        <p:spPr>
          <a:xfrm>
            <a:off x="6415088" y="4543425"/>
            <a:ext cx="885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ИБР-2</a:t>
            </a:r>
          </a:p>
          <a:p>
            <a:r>
              <a:rPr lang="ru-RU" dirty="0"/>
              <a:t>1966, 1984</a:t>
            </a:r>
            <a:r>
              <a:rPr lang="en-AU" dirty="0"/>
              <a:t>,</a:t>
            </a:r>
          </a:p>
          <a:p>
            <a:r>
              <a:rPr lang="en-AU" dirty="0"/>
              <a:t>2011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027656-B007-8BD0-9817-FDA7BA7AD81D}"/>
              </a:ext>
            </a:extLst>
          </p:cNvPr>
          <p:cNvSpPr txBox="1"/>
          <p:nvPr/>
        </p:nvSpPr>
        <p:spPr>
          <a:xfrm>
            <a:off x="10458451" y="5486401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ИБР-30,</a:t>
            </a:r>
            <a:r>
              <a:rPr lang="ru-RU" dirty="0"/>
              <a:t> 1969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024700-3B73-336F-BF41-CB0F44C618A1}"/>
              </a:ext>
            </a:extLst>
          </p:cNvPr>
          <p:cNvSpPr txBox="1"/>
          <p:nvPr/>
        </p:nvSpPr>
        <p:spPr>
          <a:xfrm>
            <a:off x="9758363" y="4872038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И.М. Франк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CF349B-6821-515F-D791-13787FA2449F}"/>
              </a:ext>
            </a:extLst>
          </p:cNvPr>
          <p:cNvSpPr txBox="1"/>
          <p:nvPr/>
        </p:nvSpPr>
        <p:spPr>
          <a:xfrm>
            <a:off x="9272588" y="5986463"/>
            <a:ext cx="153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.</a:t>
            </a:r>
            <a:r>
              <a:rPr lang="ru-RU" b="1" dirty="0"/>
              <a:t>Ф.Л. Шапиро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E1A9DB-5A37-A273-C4A2-79AFA0C92ECD}"/>
              </a:ext>
            </a:extLst>
          </p:cNvPr>
          <p:cNvSpPr txBox="1"/>
          <p:nvPr/>
        </p:nvSpPr>
        <p:spPr>
          <a:xfrm>
            <a:off x="7498080" y="2943225"/>
            <a:ext cx="779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ИБР, </a:t>
            </a:r>
          </a:p>
          <a:p>
            <a:r>
              <a:rPr lang="ru-RU" dirty="0"/>
              <a:t>1955,1960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215214-D931-CDFC-CD54-122840D5B444}"/>
              </a:ext>
            </a:extLst>
          </p:cNvPr>
          <p:cNvSpPr txBox="1"/>
          <p:nvPr/>
        </p:nvSpPr>
        <p:spPr>
          <a:xfrm>
            <a:off x="7943851" y="228601"/>
            <a:ext cx="5373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67D45E5-F011-6298-24E9-4B8FB0A02E61}"/>
              </a:ext>
            </a:extLst>
          </p:cNvPr>
          <p:cNvSpPr txBox="1"/>
          <p:nvPr/>
        </p:nvSpPr>
        <p:spPr>
          <a:xfrm>
            <a:off x="5518548" y="136803"/>
            <a:ext cx="609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/>
              <a:t>?</a:t>
            </a:r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515CFDFD-6F45-A03A-E691-30C4978E6BE2}"/>
              </a:ext>
            </a:extLst>
          </p:cNvPr>
          <p:cNvCxnSpPr>
            <a:cxnSpLocks/>
          </p:cNvCxnSpPr>
          <p:nvPr/>
        </p:nvCxnSpPr>
        <p:spPr>
          <a:xfrm>
            <a:off x="5775863" y="557692"/>
            <a:ext cx="2110837" cy="228121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EBB0BC87-3309-8E5C-2B63-F7EAC355A192}"/>
              </a:ext>
            </a:extLst>
          </p:cNvPr>
          <p:cNvSpPr/>
          <p:nvPr/>
        </p:nvSpPr>
        <p:spPr>
          <a:xfrm rot="1154063" flipV="1">
            <a:off x="7079605" y="2726464"/>
            <a:ext cx="1065399" cy="865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FD52155B-CA0A-9756-FA8C-AD405F6419BD}"/>
              </a:ext>
            </a:extLst>
          </p:cNvPr>
          <p:cNvCxnSpPr>
            <a:cxnSpLocks/>
          </p:cNvCxnSpPr>
          <p:nvPr/>
        </p:nvCxnSpPr>
        <p:spPr>
          <a:xfrm>
            <a:off x="4786312" y="557213"/>
            <a:ext cx="1428750" cy="300037"/>
          </a:xfrm>
          <a:prstGeom prst="straightConnector1">
            <a:avLst/>
          </a:prstGeom>
          <a:ln w="19050">
            <a:solidFill>
              <a:schemeClr val="accent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Стрелка: вправо 47">
            <a:extLst>
              <a:ext uri="{FF2B5EF4-FFF2-40B4-BE49-F238E27FC236}">
                <a16:creationId xmlns:a16="http://schemas.microsoft.com/office/drawing/2014/main" id="{91D92DCC-58D2-785D-DD03-28526E1615E2}"/>
              </a:ext>
            </a:extLst>
          </p:cNvPr>
          <p:cNvSpPr/>
          <p:nvPr/>
        </p:nvSpPr>
        <p:spPr>
          <a:xfrm rot="6155838" flipV="1">
            <a:off x="5603374" y="3904452"/>
            <a:ext cx="670152" cy="1684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: вправо 48">
            <a:extLst>
              <a:ext uri="{FF2B5EF4-FFF2-40B4-BE49-F238E27FC236}">
                <a16:creationId xmlns:a16="http://schemas.microsoft.com/office/drawing/2014/main" id="{4BD271DB-B780-C7C9-59C4-C7E77D6BE762}"/>
              </a:ext>
            </a:extLst>
          </p:cNvPr>
          <p:cNvSpPr/>
          <p:nvPr/>
        </p:nvSpPr>
        <p:spPr>
          <a:xfrm rot="19917923" flipV="1">
            <a:off x="3872462" y="3621087"/>
            <a:ext cx="1176605" cy="1061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: вправо 49">
            <a:extLst>
              <a:ext uri="{FF2B5EF4-FFF2-40B4-BE49-F238E27FC236}">
                <a16:creationId xmlns:a16="http://schemas.microsoft.com/office/drawing/2014/main" id="{E5BEDF9F-5B3D-2295-4833-D150D356A40C}"/>
              </a:ext>
            </a:extLst>
          </p:cNvPr>
          <p:cNvSpPr/>
          <p:nvPr/>
        </p:nvSpPr>
        <p:spPr>
          <a:xfrm rot="19981653" flipV="1">
            <a:off x="3126947" y="939905"/>
            <a:ext cx="772981" cy="1271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: вправо 50">
            <a:extLst>
              <a:ext uri="{FF2B5EF4-FFF2-40B4-BE49-F238E27FC236}">
                <a16:creationId xmlns:a16="http://schemas.microsoft.com/office/drawing/2014/main" id="{3EC59C9A-87F5-D93C-B2F2-18DC4FE6494C}"/>
              </a:ext>
            </a:extLst>
          </p:cNvPr>
          <p:cNvSpPr/>
          <p:nvPr/>
        </p:nvSpPr>
        <p:spPr>
          <a:xfrm rot="2515265" flipV="1">
            <a:off x="3792744" y="4983921"/>
            <a:ext cx="1409243" cy="1248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: вправо 51">
            <a:extLst>
              <a:ext uri="{FF2B5EF4-FFF2-40B4-BE49-F238E27FC236}">
                <a16:creationId xmlns:a16="http://schemas.microsoft.com/office/drawing/2014/main" id="{95E72B9B-2F35-1C93-F11C-EBB840D85B5E}"/>
              </a:ext>
            </a:extLst>
          </p:cNvPr>
          <p:cNvSpPr/>
          <p:nvPr/>
        </p:nvSpPr>
        <p:spPr>
          <a:xfrm rot="11331490" flipV="1">
            <a:off x="6409616" y="5778613"/>
            <a:ext cx="772981" cy="1422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вправо 52">
            <a:extLst>
              <a:ext uri="{FF2B5EF4-FFF2-40B4-BE49-F238E27FC236}">
                <a16:creationId xmlns:a16="http://schemas.microsoft.com/office/drawing/2014/main" id="{09B9121B-5EDE-6C0E-7277-2DF0E6E7D4AE}"/>
              </a:ext>
            </a:extLst>
          </p:cNvPr>
          <p:cNvSpPr/>
          <p:nvPr/>
        </p:nvSpPr>
        <p:spPr>
          <a:xfrm rot="4338670" flipV="1">
            <a:off x="10772994" y="4944293"/>
            <a:ext cx="958446" cy="2304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: вправо 53">
            <a:extLst>
              <a:ext uri="{FF2B5EF4-FFF2-40B4-BE49-F238E27FC236}">
                <a16:creationId xmlns:a16="http://schemas.microsoft.com/office/drawing/2014/main" id="{D22D6236-49A7-A701-9942-664BE4DE66BC}"/>
              </a:ext>
            </a:extLst>
          </p:cNvPr>
          <p:cNvSpPr/>
          <p:nvPr/>
        </p:nvSpPr>
        <p:spPr>
          <a:xfrm rot="1281839" flipV="1">
            <a:off x="8960490" y="3919071"/>
            <a:ext cx="772981" cy="166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: вправо 54">
            <a:extLst>
              <a:ext uri="{FF2B5EF4-FFF2-40B4-BE49-F238E27FC236}">
                <a16:creationId xmlns:a16="http://schemas.microsoft.com/office/drawing/2014/main" id="{0CCB0970-A9BE-A0C2-B81E-C8AFC6927912}"/>
              </a:ext>
            </a:extLst>
          </p:cNvPr>
          <p:cNvSpPr/>
          <p:nvPr/>
        </p:nvSpPr>
        <p:spPr>
          <a:xfrm rot="7944672" flipV="1">
            <a:off x="7808365" y="4023945"/>
            <a:ext cx="772981" cy="166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C60AF870-2A53-384B-A4E4-72132C1BBB62}"/>
              </a:ext>
            </a:extLst>
          </p:cNvPr>
          <p:cNvSpPr/>
          <p:nvPr/>
        </p:nvSpPr>
        <p:spPr>
          <a:xfrm>
            <a:off x="5399773" y="6177975"/>
            <a:ext cx="112754" cy="928219"/>
          </a:xfrm>
          <a:prstGeom prst="downArrow">
            <a:avLst>
              <a:gd name="adj1" fmla="val 72222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192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3719E-C74A-429A-A9A5-5D3059D1DC9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6434138"/>
            <a:ext cx="625475" cy="4238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ru-RU" sz="1200"/>
              <a:t>IBR-2</a:t>
            </a:r>
            <a:endParaRPr lang="ru-RU" altLang="ru-RU" sz="1200"/>
          </a:p>
        </p:txBody>
      </p:sp>
      <p:pic>
        <p:nvPicPr>
          <p:cNvPr id="247811" name="Picture 3" descr="ibr-2 central part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43821" y="887147"/>
            <a:ext cx="2693988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47813" name="Text Box 5"/>
          <p:cNvSpPr txBox="1">
            <a:spLocks noChangeArrowheads="1"/>
          </p:cNvSpPr>
          <p:nvPr/>
        </p:nvSpPr>
        <p:spPr bwMode="auto">
          <a:xfrm>
            <a:off x="818877" y="402862"/>
            <a:ext cx="6337300" cy="457200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51D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Импульсный реактор ИБР-2</a:t>
            </a:r>
          </a:p>
        </p:txBody>
      </p:sp>
      <p:sp>
        <p:nvSpPr>
          <p:cNvPr id="247814" name="Text Box 6"/>
          <p:cNvSpPr txBox="1">
            <a:spLocks noChangeArrowheads="1"/>
          </p:cNvSpPr>
          <p:nvPr/>
        </p:nvSpPr>
        <p:spPr bwMode="auto">
          <a:xfrm>
            <a:off x="3853398" y="1286438"/>
            <a:ext cx="3744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Параметры ИБР-2</a:t>
            </a:r>
          </a:p>
        </p:txBody>
      </p:sp>
      <p:sp>
        <p:nvSpPr>
          <p:cNvPr id="247815" name="Text Box 7"/>
          <p:cNvSpPr txBox="1">
            <a:spLocks noChangeArrowheads="1"/>
          </p:cNvSpPr>
          <p:nvPr/>
        </p:nvSpPr>
        <p:spPr bwMode="auto">
          <a:xfrm>
            <a:off x="3923441" y="1838184"/>
            <a:ext cx="4602479" cy="35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751D8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Топливо			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PuO</a:t>
            </a:r>
            <a:r>
              <a:rPr kumimoji="0" lang="en-US" altLang="ru-RU" sz="1800" b="1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ru-RU" altLang="ru-RU" sz="1800" b="1" i="0" u="none" strike="noStrike" kern="120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Объем активной зоны	20 л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Охлаждение		жидкий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22FB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Средняя мощность 	2 МВт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Импульсная мощность	1500 МВт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51D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Частота повторения	5 с</a:t>
            </a:r>
            <a:r>
              <a:rPr kumimoji="0" lang="ru-RU" altLang="ru-RU" sz="1800" b="1" i="0" u="none" strike="noStrike" kern="1200" cap="none" spc="0" normalizeH="0" baseline="30000" noProof="0" dirty="0">
                <a:ln>
                  <a:noFill/>
                </a:ln>
                <a:solidFill>
                  <a:srgbClr val="751D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-1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Средний поток		5-7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·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ru-RU" altLang="ru-RU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н/см</a:t>
            </a:r>
            <a:r>
              <a:rPr kumimoji="0" lang="ru-RU" altLang="ru-RU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/с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51D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Поток в импульсе	5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51D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·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51D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ru-RU" altLang="ru-RU" sz="1800" b="1" i="0" u="none" strike="noStrike" kern="1200" cap="none" spc="0" normalizeH="0" baseline="30000" noProof="0" dirty="0">
                <a:ln>
                  <a:noFill/>
                </a:ln>
                <a:solidFill>
                  <a:srgbClr val="751D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51D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н/см</a:t>
            </a:r>
            <a:r>
              <a:rPr kumimoji="0" lang="ru-RU" altLang="ru-RU" sz="1800" b="1" i="0" u="none" strike="noStrike" kern="1200" cap="none" spc="0" normalizeH="0" baseline="30000" noProof="0" dirty="0">
                <a:ln>
                  <a:noFill/>
                </a:ln>
                <a:solidFill>
                  <a:srgbClr val="751D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51D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/с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Ширина импульса	240 / 320 </a:t>
            </a:r>
            <a:r>
              <a:rPr kumimoji="0" lang="ru-RU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мкс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51D8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Число каналов		14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751D8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2FA8C0A-89D0-81BD-08FD-8B3302109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t="7837" r="18341" b="10031"/>
          <a:stretch>
            <a:fillRect/>
          </a:stretch>
        </p:blipFill>
        <p:spPr bwMode="auto">
          <a:xfrm>
            <a:off x="8543109" y="1698172"/>
            <a:ext cx="3477512" cy="245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442635-F824-8F64-D561-ED550BDC54B2}"/>
              </a:ext>
            </a:extLst>
          </p:cNvPr>
          <p:cNvSpPr txBox="1"/>
          <p:nvPr/>
        </p:nvSpPr>
        <p:spPr>
          <a:xfrm>
            <a:off x="8961120" y="862150"/>
            <a:ext cx="2612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Предел  потока:</a:t>
            </a:r>
          </a:p>
        </p:txBody>
      </p:sp>
      <p:sp>
        <p:nvSpPr>
          <p:cNvPr id="5" name="Знак умножения 4">
            <a:extLst>
              <a:ext uri="{FF2B5EF4-FFF2-40B4-BE49-F238E27FC236}">
                <a16:creationId xmlns:a16="http://schemas.microsoft.com/office/drawing/2014/main" id="{36EEF89B-CF80-0AB1-6214-585AE91D5985}"/>
              </a:ext>
            </a:extLst>
          </p:cNvPr>
          <p:cNvSpPr/>
          <p:nvPr/>
        </p:nvSpPr>
        <p:spPr>
          <a:xfrm>
            <a:off x="10110652" y="3474719"/>
            <a:ext cx="378823" cy="33963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64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47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2836389" y="721209"/>
            <a:ext cx="6480720" cy="4869298"/>
            <a:chOff x="1013517" y="785172"/>
            <a:chExt cx="6480720" cy="486929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517" y="785172"/>
              <a:ext cx="6480720" cy="4869298"/>
            </a:xfrm>
            <a:prstGeom prst="rect">
              <a:avLst/>
            </a:prstGeom>
          </p:spPr>
        </p:pic>
        <p:grpSp>
          <p:nvGrpSpPr>
            <p:cNvPr id="13" name="Группа 12"/>
            <p:cNvGrpSpPr/>
            <p:nvPr/>
          </p:nvGrpSpPr>
          <p:grpSpPr>
            <a:xfrm>
              <a:off x="2052303" y="1769993"/>
              <a:ext cx="4806461" cy="2868156"/>
              <a:chOff x="2052303" y="1769993"/>
              <a:chExt cx="4806461" cy="2868156"/>
            </a:xfrm>
          </p:grpSpPr>
          <p:sp>
            <p:nvSpPr>
              <p:cNvPr id="4" name="TextBox 3"/>
              <p:cNvSpPr txBox="1"/>
              <p:nvPr/>
            </p:nvSpPr>
            <p:spPr>
              <a:xfrm rot="384668">
                <a:off x="3844165" y="1769993"/>
                <a:ext cx="85792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latin typeface="Comic Sans MS" panose="030F0702030302020204" pitchFamily="66" charset="0"/>
                  </a:rPr>
                  <a:t>Where </a:t>
                </a:r>
              </a:p>
              <a:p>
                <a:r>
                  <a:rPr lang="en-US" sz="1500" dirty="0">
                    <a:latin typeface="Comic Sans MS" panose="030F0702030302020204" pitchFamily="66" charset="0"/>
                  </a:rPr>
                  <a:t>to go?!</a:t>
                </a:r>
                <a:endParaRPr lang="ru-RU" sz="15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 rot="3748579">
                <a:off x="1852688" y="4138453"/>
                <a:ext cx="699311" cy="30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350" dirty="0"/>
                  <a:t>IBR-2</a:t>
                </a:r>
                <a:endParaRPr lang="ru-RU" sz="1350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20226335">
                <a:off x="5430435" y="2427836"/>
                <a:ext cx="1276311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50" b="1" dirty="0">
                    <a:solidFill>
                      <a:srgbClr val="12BE2B"/>
                    </a:solidFill>
                  </a:rPr>
                  <a:t>Low-current</a:t>
                </a:r>
                <a:r>
                  <a:rPr lang="en-US" sz="1350" b="1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</a:p>
              <a:p>
                <a:pPr algn="ctr"/>
                <a:r>
                  <a:rPr lang="en-US" sz="1350" b="1" dirty="0">
                    <a:solidFill>
                      <a:srgbClr val="12BE2B"/>
                    </a:solidFill>
                  </a:rPr>
                  <a:t>SNS</a:t>
                </a:r>
                <a:endParaRPr lang="ru-RU" sz="1350" b="1" dirty="0">
                  <a:solidFill>
                    <a:srgbClr val="12BE2B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454884">
                <a:off x="5585927" y="3173742"/>
                <a:ext cx="96532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/>
                  <a:t>Booster </a:t>
                </a:r>
                <a:endParaRPr lang="ru-RU" sz="1500" b="1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21126840">
                <a:off x="5874358" y="3830888"/>
                <a:ext cx="984406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</a:rPr>
                  <a:t>Big pulsed Reactor !  </a:t>
                </a:r>
                <a:endParaRPr lang="ru-RU" sz="1350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4671077" y="3913849"/>
                <a:ext cx="867545" cy="685800"/>
                <a:chOff x="6033185" y="4104734"/>
                <a:chExt cx="1156727" cy="914400"/>
              </a:xfrm>
            </p:grpSpPr>
            <p:sp>
              <p:nvSpPr>
                <p:cNvPr id="10" name="Капля 9"/>
                <p:cNvSpPr/>
                <p:nvPr/>
              </p:nvSpPr>
              <p:spPr>
                <a:xfrm rot="15866382">
                  <a:off x="6154351" y="4104734"/>
                  <a:ext cx="914400" cy="914400"/>
                </a:xfrm>
                <a:prstGeom prst="teardrop">
                  <a:avLst/>
                </a:prstGeom>
                <a:solidFill>
                  <a:srgbClr val="FBE5D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 rot="284264">
                  <a:off x="6033185" y="4141805"/>
                  <a:ext cx="1156727" cy="677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I prefer </a:t>
                  </a:r>
                </a:p>
                <a:p>
                  <a:r>
                    <a:rPr lang="en-US" sz="1350" dirty="0"/>
                    <a:t>this way</a:t>
                  </a:r>
                  <a:endParaRPr lang="ru-RU" sz="1350" dirty="0"/>
                </a:p>
              </p:txBody>
            </p:sp>
          </p:grpSp>
        </p:grpSp>
      </p:grpSp>
      <p:sp>
        <p:nvSpPr>
          <p:cNvPr id="15" name="TextBox 14"/>
          <p:cNvSpPr txBox="1"/>
          <p:nvPr/>
        </p:nvSpPr>
        <p:spPr>
          <a:xfrm>
            <a:off x="4943872" y="5791302"/>
            <a:ext cx="383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onotype Corsiva" panose="03010101010201010101" pitchFamily="66" charset="0"/>
              </a:rPr>
              <a:t>The  knight on the crossroads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EBD512-49CB-C00D-7202-23753DC27323}"/>
              </a:ext>
            </a:extLst>
          </p:cNvPr>
          <p:cNvSpPr txBox="1"/>
          <p:nvPr/>
        </p:nvSpPr>
        <p:spPr>
          <a:xfrm>
            <a:off x="5621154" y="673768"/>
            <a:ext cx="1546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/>
              <a:t>2015 </a:t>
            </a:r>
            <a:r>
              <a:rPr lang="ru-RU" sz="2400" b="1" dirty="0"/>
              <a:t>год </a:t>
            </a:r>
            <a:r>
              <a:rPr lang="en-AU" sz="2400" b="1" dirty="0"/>
              <a:t> </a:t>
            </a:r>
            <a:endParaRPr lang="ru-RU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E3BAE6-9B28-3395-4AC4-04942D371C58}"/>
              </a:ext>
            </a:extLst>
          </p:cNvPr>
          <p:cNvSpPr txBox="1"/>
          <p:nvPr/>
        </p:nvSpPr>
        <p:spPr>
          <a:xfrm>
            <a:off x="329837" y="1655858"/>
            <a:ext cx="609382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50 </a:t>
            </a:r>
            <a:r>
              <a:rPr lang="en-AU" sz="2000" dirty="0"/>
              <a:t>yrs passed</a:t>
            </a:r>
            <a:r>
              <a:rPr lang="ru-RU" dirty="0"/>
              <a:t>… </a:t>
            </a:r>
            <a:endParaRPr lang="en-AU" dirty="0"/>
          </a:p>
          <a:p>
            <a:r>
              <a:rPr lang="en-AU" dirty="0"/>
              <a:t>Again a</a:t>
            </a:r>
            <a:r>
              <a:rPr lang="ru-RU" dirty="0"/>
              <a:t> </a:t>
            </a:r>
            <a:r>
              <a:rPr lang="en-AU" dirty="0"/>
              <a:t>crossroad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246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2420888"/>
            <a:ext cx="8229600" cy="1143000"/>
          </a:xfrm>
        </p:spPr>
        <p:txBody>
          <a:bodyPr>
            <a:normAutofit/>
          </a:bodyPr>
          <a:lstStyle/>
          <a:p>
            <a:pPr marL="630238">
              <a:tabLst>
                <a:tab pos="3497263" algn="l"/>
              </a:tabLst>
            </a:pPr>
            <a:r>
              <a:rPr lang="en-US" sz="4000" b="1" dirty="0">
                <a:solidFill>
                  <a:srgbClr val="C00000"/>
                </a:solidFill>
              </a:rPr>
              <a:t>New Advanced Projects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7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8182" y="4582657"/>
            <a:ext cx="9590298" cy="1661389"/>
          </a:xfrm>
        </p:spPr>
        <p:txBody>
          <a:bodyPr>
            <a:noAutofit/>
          </a:bodyPr>
          <a:lstStyle/>
          <a:p>
            <a:pPr marL="1728000" algn="l"/>
            <a:r>
              <a:rPr lang="ru-RU" sz="24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Энергия импульса делений пульсирует с частотой 0.1-10 Герц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FE75E8-40A0-A454-3779-93080DCDC0AB}"/>
              </a:ext>
            </a:extLst>
          </p:cNvPr>
          <p:cNvSpPr txBox="1"/>
          <p:nvPr/>
        </p:nvSpPr>
        <p:spPr>
          <a:xfrm>
            <a:off x="10567851" y="1123405"/>
            <a:ext cx="83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Время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26242E1-C318-66CE-1438-C0A0994BDA87}"/>
              </a:ext>
            </a:extLst>
          </p:cNvPr>
          <p:cNvCxnSpPr>
            <a:stCxn id="12" idx="4"/>
          </p:cNvCxnSpPr>
          <p:nvPr/>
        </p:nvCxnSpPr>
        <p:spPr>
          <a:xfrm flipV="1">
            <a:off x="4741817" y="3840480"/>
            <a:ext cx="1227908" cy="4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564D5AF-1841-51FF-1C40-0C74D08998E7}"/>
              </a:ext>
            </a:extLst>
          </p:cNvPr>
          <p:cNvCxnSpPr>
            <a:stCxn id="11" idx="4"/>
          </p:cNvCxnSpPr>
          <p:nvPr/>
        </p:nvCxnSpPr>
        <p:spPr>
          <a:xfrm>
            <a:off x="5695405" y="3474721"/>
            <a:ext cx="1502229" cy="52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54F652B-82B6-4FE5-59B3-0C054A807232}"/>
              </a:ext>
            </a:extLst>
          </p:cNvPr>
          <p:cNvGrpSpPr/>
          <p:nvPr/>
        </p:nvGrpSpPr>
        <p:grpSpPr>
          <a:xfrm>
            <a:off x="1841863" y="1240971"/>
            <a:ext cx="9157063" cy="3474950"/>
            <a:chOff x="1841863" y="1240971"/>
            <a:chExt cx="9157063" cy="3474950"/>
          </a:xfrm>
        </p:grpSpPr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2A9A6026-73F9-961D-D4C0-29259DF198AA}"/>
                </a:ext>
              </a:extLst>
            </p:cNvPr>
            <p:cNvCxnSpPr/>
            <p:nvPr/>
          </p:nvCxnSpPr>
          <p:spPr>
            <a:xfrm flipV="1">
              <a:off x="1841863" y="1593669"/>
              <a:ext cx="9157063" cy="31220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Равнобедренный треугольник 8">
              <a:extLst>
                <a:ext uri="{FF2B5EF4-FFF2-40B4-BE49-F238E27FC236}">
                  <a16:creationId xmlns:a16="http://schemas.microsoft.com/office/drawing/2014/main" id="{87DAEBB7-906D-59B9-5211-0343AF24B999}"/>
                </a:ext>
              </a:extLst>
            </p:cNvPr>
            <p:cNvSpPr/>
            <p:nvPr/>
          </p:nvSpPr>
          <p:spPr>
            <a:xfrm>
              <a:off x="1999082" y="1645921"/>
              <a:ext cx="378358" cy="3070000"/>
            </a:xfrm>
            <a:prstGeom prst="triangle">
              <a:avLst>
                <a:gd name="adj" fmla="val 4229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Равнобедренный треугольник 9">
              <a:extLst>
                <a:ext uri="{FF2B5EF4-FFF2-40B4-BE49-F238E27FC236}">
                  <a16:creationId xmlns:a16="http://schemas.microsoft.com/office/drawing/2014/main" id="{4195BC5D-81E9-5E04-A87A-C6522F053D89}"/>
                </a:ext>
              </a:extLst>
            </p:cNvPr>
            <p:cNvSpPr/>
            <p:nvPr/>
          </p:nvSpPr>
          <p:spPr>
            <a:xfrm>
              <a:off x="3261825" y="1632858"/>
              <a:ext cx="304334" cy="2608446"/>
            </a:xfrm>
            <a:prstGeom prst="triangle">
              <a:avLst>
                <a:gd name="adj" fmla="val 4229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>
              <a:extLst>
                <a:ext uri="{FF2B5EF4-FFF2-40B4-BE49-F238E27FC236}">
                  <a16:creationId xmlns:a16="http://schemas.microsoft.com/office/drawing/2014/main" id="{09E928FB-A754-6025-20AD-2731BCDA8268}"/>
                </a:ext>
              </a:extLst>
            </p:cNvPr>
            <p:cNvSpPr/>
            <p:nvPr/>
          </p:nvSpPr>
          <p:spPr>
            <a:xfrm>
              <a:off x="5404134" y="1489167"/>
              <a:ext cx="291271" cy="1985554"/>
            </a:xfrm>
            <a:prstGeom prst="triangle">
              <a:avLst>
                <a:gd name="adj" fmla="val 4229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EDA9FCA1-B07F-CEEA-9BCE-A88876AFDA30}"/>
                </a:ext>
              </a:extLst>
            </p:cNvPr>
            <p:cNvSpPr/>
            <p:nvPr/>
          </p:nvSpPr>
          <p:spPr>
            <a:xfrm>
              <a:off x="4354752" y="1515292"/>
              <a:ext cx="387065" cy="2329772"/>
            </a:xfrm>
            <a:prstGeom prst="triangle">
              <a:avLst>
                <a:gd name="adj" fmla="val 4229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Равнобедренный треугольник 12">
              <a:extLst>
                <a:ext uri="{FF2B5EF4-FFF2-40B4-BE49-F238E27FC236}">
                  <a16:creationId xmlns:a16="http://schemas.microsoft.com/office/drawing/2014/main" id="{B14406C8-C947-33F8-F353-7A42D26B2374}"/>
                </a:ext>
              </a:extLst>
            </p:cNvPr>
            <p:cNvSpPr/>
            <p:nvPr/>
          </p:nvSpPr>
          <p:spPr>
            <a:xfrm>
              <a:off x="8199584" y="1240971"/>
              <a:ext cx="225958" cy="1315224"/>
            </a:xfrm>
            <a:prstGeom prst="triangle">
              <a:avLst>
                <a:gd name="adj" fmla="val 4229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Равнобедренный треугольник 13">
              <a:extLst>
                <a:ext uri="{FF2B5EF4-FFF2-40B4-BE49-F238E27FC236}">
                  <a16:creationId xmlns:a16="http://schemas.microsoft.com/office/drawing/2014/main" id="{1CC9D147-62C8-5AF3-F5DD-77DC70AB475A}"/>
                </a:ext>
              </a:extLst>
            </p:cNvPr>
            <p:cNvSpPr/>
            <p:nvPr/>
          </p:nvSpPr>
          <p:spPr>
            <a:xfrm>
              <a:off x="7555151" y="1280159"/>
              <a:ext cx="321752" cy="1452577"/>
            </a:xfrm>
            <a:prstGeom prst="triangle">
              <a:avLst>
                <a:gd name="adj" fmla="val 4229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Равнобедренный треугольник 14">
              <a:extLst>
                <a:ext uri="{FF2B5EF4-FFF2-40B4-BE49-F238E27FC236}">
                  <a16:creationId xmlns:a16="http://schemas.microsoft.com/office/drawing/2014/main" id="{AFE0C35D-1175-435D-8626-195B6721254E}"/>
                </a:ext>
              </a:extLst>
            </p:cNvPr>
            <p:cNvSpPr/>
            <p:nvPr/>
          </p:nvSpPr>
          <p:spPr>
            <a:xfrm>
              <a:off x="7054407" y="1293223"/>
              <a:ext cx="273855" cy="1672274"/>
            </a:xfrm>
            <a:prstGeom prst="triangle">
              <a:avLst>
                <a:gd name="adj" fmla="val 4229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Равнобедренный треугольник 15">
              <a:extLst>
                <a:ext uri="{FF2B5EF4-FFF2-40B4-BE49-F238E27FC236}">
                  <a16:creationId xmlns:a16="http://schemas.microsoft.com/office/drawing/2014/main" id="{F7016CB1-9CC4-000B-C1E1-8EED74E58781}"/>
                </a:ext>
              </a:extLst>
            </p:cNvPr>
            <p:cNvSpPr/>
            <p:nvPr/>
          </p:nvSpPr>
          <p:spPr>
            <a:xfrm>
              <a:off x="6279344" y="1306286"/>
              <a:ext cx="291273" cy="1916114"/>
            </a:xfrm>
            <a:prstGeom prst="triangle">
              <a:avLst>
                <a:gd name="adj" fmla="val 4229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Равнобедренный треугольник 16">
              <a:extLst>
                <a:ext uri="{FF2B5EF4-FFF2-40B4-BE49-F238E27FC236}">
                  <a16:creationId xmlns:a16="http://schemas.microsoft.com/office/drawing/2014/main" id="{070422E8-428A-2BD7-1DA1-4137D8A6F206}"/>
                </a:ext>
              </a:extLst>
            </p:cNvPr>
            <p:cNvSpPr/>
            <p:nvPr/>
          </p:nvSpPr>
          <p:spPr>
            <a:xfrm>
              <a:off x="9231551" y="1293223"/>
              <a:ext cx="249333" cy="844960"/>
            </a:xfrm>
            <a:prstGeom prst="triangle">
              <a:avLst>
                <a:gd name="adj" fmla="val 4229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5F17F740-C921-5CA7-3372-F5C0E76FABF9}"/>
                </a:ext>
              </a:extLst>
            </p:cNvPr>
            <p:cNvSpPr/>
            <p:nvPr/>
          </p:nvSpPr>
          <p:spPr>
            <a:xfrm>
              <a:off x="8691619" y="1280160"/>
              <a:ext cx="240625" cy="1036548"/>
            </a:xfrm>
            <a:prstGeom prst="triangle">
              <a:avLst>
                <a:gd name="adj" fmla="val 45539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017F54F-5804-13B5-9B22-2A6EF5B31BD2}"/>
                </a:ext>
              </a:extLst>
            </p:cNvPr>
            <p:cNvSpPr txBox="1"/>
            <p:nvPr/>
          </p:nvSpPr>
          <p:spPr>
            <a:xfrm>
              <a:off x="5878286" y="3435531"/>
              <a:ext cx="11031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/>
                <a:t>0.2 сек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103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4200" y="0"/>
            <a:ext cx="5067300" cy="829283"/>
          </a:xfrm>
        </p:spPr>
        <p:txBody>
          <a:bodyPr>
            <a:normAutofit/>
          </a:bodyPr>
          <a:lstStyle/>
          <a:p>
            <a:r>
              <a:rPr lang="en-US" sz="2400" dirty="0"/>
              <a:t>Threshold fission  Np,</a:t>
            </a:r>
            <a:br>
              <a:rPr lang="en-US" sz="2400" dirty="0"/>
            </a:br>
            <a:r>
              <a:rPr lang="en-US" sz="2400" dirty="0"/>
              <a:t>fission  Pu   and   capture  Dy   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40" y="1790908"/>
            <a:ext cx="7806690" cy="50670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62A9B4-0EDB-6A51-8445-3392121F79EA}"/>
              </a:ext>
            </a:extLst>
          </p:cNvPr>
          <p:cNvSpPr txBox="1"/>
          <p:nvPr/>
        </p:nvSpPr>
        <p:spPr>
          <a:xfrm>
            <a:off x="6863080" y="3839210"/>
            <a:ext cx="1417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0070C0"/>
                </a:solidFill>
              </a:rPr>
              <a:t>Np-237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63741-2082-9978-A165-0B31966A5CF6}"/>
              </a:ext>
            </a:extLst>
          </p:cNvPr>
          <p:cNvSpPr txBox="1"/>
          <p:nvPr/>
        </p:nvSpPr>
        <p:spPr>
          <a:xfrm>
            <a:off x="4935220" y="2927350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/>
              <a:t>PU-239</a:t>
            </a:r>
            <a:endParaRPr lang="ru-RU" sz="2400" b="1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EDF32D0-217C-DA5E-16E9-504A6C6391C5}"/>
              </a:ext>
            </a:extLst>
          </p:cNvPr>
          <p:cNvSpPr/>
          <p:nvPr/>
        </p:nvSpPr>
        <p:spPr>
          <a:xfrm>
            <a:off x="7848600" y="5384800"/>
            <a:ext cx="203200" cy="152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0D95233-A8D8-E4C9-E339-3FE95070CF81}"/>
              </a:ext>
            </a:extLst>
          </p:cNvPr>
          <p:cNvSpPr/>
          <p:nvPr/>
        </p:nvSpPr>
        <p:spPr>
          <a:xfrm>
            <a:off x="4749800" y="4406900"/>
            <a:ext cx="203200" cy="152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35B699D-3CAB-6C68-A04A-D3FBCE945091}"/>
              </a:ext>
            </a:extLst>
          </p:cNvPr>
          <p:cNvSpPr/>
          <p:nvPr/>
        </p:nvSpPr>
        <p:spPr>
          <a:xfrm>
            <a:off x="5575300" y="5156200"/>
            <a:ext cx="203200" cy="152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2EF6F1D3-229E-A230-163B-002B9A501864}"/>
                  </a:ext>
                </a:extLst>
              </p14:cNvPr>
              <p14:cNvContentPartPr/>
              <p14:nvPr/>
            </p14:nvContentPartPr>
            <p14:xfrm>
              <a:off x="4940080" y="4495620"/>
              <a:ext cx="3331080" cy="117576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2EF6F1D3-229E-A230-163B-002B9A5018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33600" y="4489140"/>
                <a:ext cx="3343320" cy="11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2156249C-2DF5-6E0A-6D09-6A39B726543F}"/>
                  </a:ext>
                </a:extLst>
              </p14:cNvPr>
              <p14:cNvContentPartPr/>
              <p14:nvPr/>
            </p14:nvContentPartPr>
            <p14:xfrm>
              <a:off x="4927440" y="1421880"/>
              <a:ext cx="360" cy="360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2156249C-2DF5-6E0A-6D09-6A39B72654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09440" y="1403880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DC73D02E-3E82-1E74-B72B-BBD7A27ABF91}"/>
              </a:ext>
            </a:extLst>
          </p:cNvPr>
          <p:cNvSpPr txBox="1"/>
          <p:nvPr/>
        </p:nvSpPr>
        <p:spPr>
          <a:xfrm>
            <a:off x="7086600" y="46863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Dy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17581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Крупный план листа бумаги с карандашом, лежащим сверху">
            <a:extLst>
              <a:ext uri="{FF2B5EF4-FFF2-40B4-BE49-F238E27FC236}">
                <a16:creationId xmlns:a16="http://schemas.microsoft.com/office/drawing/2014/main" id="{04E873F9-BE6F-4008-B847-297E42523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87" t="-7051" r="-4105" b="-5545"/>
          <a:stretch/>
        </p:blipFill>
        <p:spPr>
          <a:xfrm>
            <a:off x="-1868422" y="-315088"/>
            <a:ext cx="12971395" cy="9172631"/>
          </a:xfrm>
          <a:prstGeom prst="rect">
            <a:avLst/>
          </a:prstGeom>
          <a:effectLst>
            <a:softEdge rad="10033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D3B3FF-6F4B-4265-9D79-C5045DA05B2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536" y="216567"/>
            <a:ext cx="5813367" cy="4162927"/>
          </a:xfrm>
          <a:prstGeom prst="rect">
            <a:avLst/>
          </a:prstGeom>
          <a:noFill/>
        </p:spPr>
      </p:pic>
      <p:pic>
        <p:nvPicPr>
          <p:cNvPr id="6" name="Picture 9" descr="ibr_1">
            <a:extLst>
              <a:ext uri="{FF2B5EF4-FFF2-40B4-BE49-F238E27FC236}">
                <a16:creationId xmlns:a16="http://schemas.microsoft.com/office/drawing/2014/main" id="{10DCCE64-631E-4BD7-831B-A9090F4CB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787" y="0"/>
            <a:ext cx="4078464" cy="5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568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4249"/>
            <a:ext cx="9144000" cy="572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26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DBB7C-F3B9-E588-B515-9AE442519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5C1DD-A4AE-A52E-B784-CC19AE965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833" y="0"/>
            <a:ext cx="515561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7E813C-827D-C15A-1B9B-5405D3681802}"/>
              </a:ext>
            </a:extLst>
          </p:cNvPr>
          <p:cNvSpPr>
            <a:spLocks noGrp="1"/>
          </p:cNvSpPr>
          <p:nvPr/>
        </p:nvSpPr>
        <p:spPr>
          <a:xfrm>
            <a:off x="7978104" y="2534860"/>
            <a:ext cx="3888432" cy="3354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   </a:t>
            </a:r>
            <a:b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periodically</a:t>
            </a:r>
          </a:p>
          <a:p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pulsed</a:t>
            </a:r>
          </a:p>
          <a:p>
            <a:b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reactor  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Neptune</a:t>
            </a:r>
            <a:b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b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3200" dirty="0">
                <a:latin typeface="Comic Sans MS" panose="030F0702030302020204" pitchFamily="66" charset="0"/>
              </a:rPr>
              <a:t>conception design</a:t>
            </a:r>
          </a:p>
          <a:p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AU" sz="3200" dirty="0">
                <a:latin typeface="Comic Sans MS" panose="030F0702030302020204" pitchFamily="66" charset="0"/>
              </a:rPr>
              <a:t>2015</a:t>
            </a:r>
            <a:r>
              <a:rPr lang="ru-RU" sz="3200" dirty="0">
                <a:latin typeface="Comic Sans MS" panose="030F0702030302020204" pitchFamily="66" charset="0"/>
              </a:rPr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944227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88412-2C49-CA37-0F6A-FF1BA1CEA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22A37-E0B2-62B2-96E8-2E72FAEE2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7843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31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1CB30-7451-3E48-23E8-6555E2FDF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C0FD15-D168-E392-AA61-92EB2031D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19" y="1276619"/>
            <a:ext cx="6704762" cy="4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55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lebonsky\Desktop\модулятор разре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071" y="1587282"/>
            <a:ext cx="758536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99656" y="1700808"/>
            <a:ext cx="2448272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kern="150" dirty="0">
                <a:latin typeface="Comic Sans MS" panose="030F0702030302020204" pitchFamily="66" charset="0"/>
              </a:rPr>
              <a:t>TiH</a:t>
            </a:r>
            <a:r>
              <a:rPr lang="en-US" sz="2800" kern="150" baseline="-25000" dirty="0">
                <a:latin typeface="Comic Sans MS" panose="030F0702030302020204" pitchFamily="66" charset="0"/>
              </a:rPr>
              <a:t>2</a:t>
            </a:r>
            <a:endParaRPr lang="ru-RU" sz="2800" kern="150" baseline="-250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ru-RU" sz="2000" kern="150" dirty="0">
                <a:latin typeface="Comic Sans MS" panose="030F0702030302020204" pitchFamily="66" charset="0"/>
              </a:rPr>
              <a:t>3.7 г/см</a:t>
            </a:r>
            <a:r>
              <a:rPr lang="ru-RU" sz="2000" kern="150" baseline="30000" dirty="0">
                <a:latin typeface="Comic Sans MS" panose="030F0702030302020204" pitchFamily="66" charset="0"/>
              </a:rPr>
              <a:t>3</a:t>
            </a:r>
          </a:p>
          <a:p>
            <a:pPr>
              <a:spcAft>
                <a:spcPts val="600"/>
              </a:spcAft>
            </a:pPr>
            <a:r>
              <a:rPr lang="ru-RU" sz="2000" dirty="0">
                <a:latin typeface="Comic Sans MS" panose="030F0702030302020204" pitchFamily="66" charset="0"/>
              </a:rPr>
              <a:t>Толщина  </a:t>
            </a:r>
            <a:endParaRPr lang="en-US" sz="20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r>
              <a:rPr lang="ru-RU" sz="2000" dirty="0">
                <a:latin typeface="Comic Sans MS" panose="030F0702030302020204" pitchFamily="66" charset="0"/>
              </a:rPr>
              <a:t>40 мм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64071" y="635981"/>
            <a:ext cx="43829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Rotating moderator 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for reactivity modulation</a:t>
            </a:r>
            <a:endParaRPr lang="ru-RU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079776" y="2060848"/>
            <a:ext cx="2232248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43672" y="4365105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Void </a:t>
            </a:r>
            <a:endParaRPr lang="ru-RU" sz="24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3935760" y="3933056"/>
            <a:ext cx="1512168" cy="662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539716" y="5733256"/>
            <a:ext cx="1080120" cy="0"/>
          </a:xfrm>
          <a:prstGeom prst="straightConnector1">
            <a:avLst/>
          </a:prstGeom>
          <a:ln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700483" y="5259686"/>
            <a:ext cx="758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 m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3562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Крупный план листа бумаги с карандашом, лежащим сверху">
            <a:extLst>
              <a:ext uri="{FF2B5EF4-FFF2-40B4-BE49-F238E27FC236}">
                <a16:creationId xmlns:a16="http://schemas.microsoft.com/office/drawing/2014/main" id="{04E873F9-BE6F-4008-B847-297E42523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87" t="-7051" r="-4105" b="-5545"/>
          <a:stretch/>
        </p:blipFill>
        <p:spPr>
          <a:xfrm>
            <a:off x="-856034" y="-423154"/>
            <a:ext cx="10894978" cy="7704307"/>
          </a:xfrm>
          <a:prstGeom prst="rect">
            <a:avLst/>
          </a:prstGeom>
          <a:effectLst>
            <a:softEdge rad="10033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5B0B7B-6BDF-415E-A1DB-3EF25E98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493" y="-1"/>
            <a:ext cx="4890765" cy="6858000"/>
          </a:xfrm>
          <a:prstGeom prst="rect">
            <a:avLst/>
          </a:prstGeom>
        </p:spPr>
      </p:pic>
      <p:sp>
        <p:nvSpPr>
          <p:cNvPr id="9" name="Облачко с текстом: овальное 8">
            <a:extLst>
              <a:ext uri="{FF2B5EF4-FFF2-40B4-BE49-F238E27FC236}">
                <a16:creationId xmlns:a16="http://schemas.microsoft.com/office/drawing/2014/main" id="{C1EEF50A-3F74-4B0F-A201-E9B4670E24DD}"/>
              </a:ext>
            </a:extLst>
          </p:cNvPr>
          <p:cNvSpPr/>
          <p:nvPr/>
        </p:nvSpPr>
        <p:spPr>
          <a:xfrm>
            <a:off x="2510959" y="3517322"/>
            <a:ext cx="1930400" cy="612648"/>
          </a:xfrm>
          <a:prstGeom prst="wedgeEllipseCallout">
            <a:avLst>
              <a:gd name="adj1" fmla="val 164972"/>
              <a:gd name="adj2" fmla="val 416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пустота</a:t>
            </a:r>
          </a:p>
        </p:txBody>
      </p:sp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058167D5-2C32-46E8-A826-F48634F1C38B}"/>
              </a:ext>
            </a:extLst>
          </p:cNvPr>
          <p:cNvSpPr/>
          <p:nvPr/>
        </p:nvSpPr>
        <p:spPr>
          <a:xfrm>
            <a:off x="1795181" y="6168516"/>
            <a:ext cx="1930400" cy="612648"/>
          </a:xfrm>
          <a:prstGeom prst="wedgeEllipseCallout">
            <a:avLst>
              <a:gd name="adj1" fmla="val 197807"/>
              <a:gd name="adj2" fmla="val -17589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1"/>
                </a:solidFill>
              </a:rPr>
              <a:t>TiH</a:t>
            </a:r>
            <a:r>
              <a:rPr lang="en-US" sz="1600" b="1" i="1" dirty="0">
                <a:solidFill>
                  <a:schemeClr val="tx1"/>
                </a:solidFill>
              </a:rPr>
              <a:t>2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sp>
        <p:nvSpPr>
          <p:cNvPr id="12" name="Облачко с текстом: овальное 11">
            <a:extLst>
              <a:ext uri="{FF2B5EF4-FFF2-40B4-BE49-F238E27FC236}">
                <a16:creationId xmlns:a16="http://schemas.microsoft.com/office/drawing/2014/main" id="{51154C7C-E60D-4989-AD07-66D40C44F8F0}"/>
              </a:ext>
            </a:extLst>
          </p:cNvPr>
          <p:cNvSpPr/>
          <p:nvPr/>
        </p:nvSpPr>
        <p:spPr>
          <a:xfrm rot="16200000">
            <a:off x="10546163" y="4333072"/>
            <a:ext cx="703858" cy="1657644"/>
          </a:xfrm>
          <a:prstGeom prst="wedgeEllipseCallout">
            <a:avLst>
              <a:gd name="adj1" fmla="val 218556"/>
              <a:gd name="adj2" fmla="val -23297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Облачко с текстом: овальное 12">
            <a:extLst>
              <a:ext uri="{FF2B5EF4-FFF2-40B4-BE49-F238E27FC236}">
                <a16:creationId xmlns:a16="http://schemas.microsoft.com/office/drawing/2014/main" id="{95CC2D0A-476A-4A67-BEF2-3CB9F89E3886}"/>
              </a:ext>
            </a:extLst>
          </p:cNvPr>
          <p:cNvSpPr/>
          <p:nvPr/>
        </p:nvSpPr>
        <p:spPr>
          <a:xfrm rot="15678286">
            <a:off x="22709685" y="7728714"/>
            <a:ext cx="1930400" cy="675630"/>
          </a:xfrm>
          <a:prstGeom prst="wedgeEllipseCallout">
            <a:avLst>
              <a:gd name="adj1" fmla="val 158928"/>
              <a:gd name="adj2" fmla="val -589325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лачко с текстом: овальное 10">
            <a:extLst>
              <a:ext uri="{FF2B5EF4-FFF2-40B4-BE49-F238E27FC236}">
                <a16:creationId xmlns:a16="http://schemas.microsoft.com/office/drawing/2014/main" id="{FBA3B5A3-B988-4857-B3CA-D4BE82FEE843}"/>
              </a:ext>
            </a:extLst>
          </p:cNvPr>
          <p:cNvSpPr/>
          <p:nvPr/>
        </p:nvSpPr>
        <p:spPr>
          <a:xfrm>
            <a:off x="9932892" y="2063046"/>
            <a:ext cx="1930400" cy="612648"/>
          </a:xfrm>
          <a:prstGeom prst="wedgeEllipseCallout">
            <a:avLst>
              <a:gd name="adj1" fmla="val -173246"/>
              <a:gd name="adj2" fmla="val 66646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бериллий</a:t>
            </a:r>
          </a:p>
        </p:txBody>
      </p:sp>
      <p:sp>
        <p:nvSpPr>
          <p:cNvPr id="14" name="Облачко с текстом: овальное 13">
            <a:extLst>
              <a:ext uri="{FF2B5EF4-FFF2-40B4-BE49-F238E27FC236}">
                <a16:creationId xmlns:a16="http://schemas.microsoft.com/office/drawing/2014/main" id="{65DC2E60-48D8-4FF7-B9CF-6F1D82049BFC}"/>
              </a:ext>
            </a:extLst>
          </p:cNvPr>
          <p:cNvSpPr/>
          <p:nvPr/>
        </p:nvSpPr>
        <p:spPr>
          <a:xfrm>
            <a:off x="9938077" y="383160"/>
            <a:ext cx="1930400" cy="612648"/>
          </a:xfrm>
          <a:prstGeom prst="wedgeEllipseCallout">
            <a:avLst>
              <a:gd name="adj1" fmla="val -156799"/>
              <a:gd name="adj2" fmla="val 12469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Na in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Облачко с текстом: овальное 14">
            <a:extLst>
              <a:ext uri="{FF2B5EF4-FFF2-40B4-BE49-F238E27FC236}">
                <a16:creationId xmlns:a16="http://schemas.microsoft.com/office/drawing/2014/main" id="{86D499B7-3B1A-4E44-8E8B-DF4654C1E4A9}"/>
              </a:ext>
            </a:extLst>
          </p:cNvPr>
          <p:cNvSpPr/>
          <p:nvPr/>
        </p:nvSpPr>
        <p:spPr>
          <a:xfrm>
            <a:off x="2277687" y="2256565"/>
            <a:ext cx="2019993" cy="612648"/>
          </a:xfrm>
          <a:prstGeom prst="wedgeEllipseCallout">
            <a:avLst>
              <a:gd name="adj1" fmla="val 166886"/>
              <a:gd name="adj2" fmla="val -763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>
                <a:solidFill>
                  <a:schemeClr val="tx1"/>
                </a:solidFill>
                <a:latin typeface="Comic Sans MS" panose="030F0702030302020204" pitchFamily="66" charset="0"/>
              </a:rPr>
              <a:t>верхняя плита</a:t>
            </a:r>
          </a:p>
        </p:txBody>
      </p:sp>
      <p:sp>
        <p:nvSpPr>
          <p:cNvPr id="16" name="Облачко с текстом: овальное 15">
            <a:extLst>
              <a:ext uri="{FF2B5EF4-FFF2-40B4-BE49-F238E27FC236}">
                <a16:creationId xmlns:a16="http://schemas.microsoft.com/office/drawing/2014/main" id="{948D8B55-65D3-4546-A94A-60EB0B77CEEA}"/>
              </a:ext>
            </a:extLst>
          </p:cNvPr>
          <p:cNvSpPr/>
          <p:nvPr/>
        </p:nvSpPr>
        <p:spPr>
          <a:xfrm>
            <a:off x="902511" y="383160"/>
            <a:ext cx="1930400" cy="612648"/>
          </a:xfrm>
          <a:prstGeom prst="wedgeEllipseCallout">
            <a:avLst>
              <a:gd name="adj1" fmla="val 249781"/>
              <a:gd name="adj2" fmla="val 101888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Крышка аппарата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AF04D1-471C-4C1D-A917-0B2F6B94921E}"/>
              </a:ext>
            </a:extLst>
          </p:cNvPr>
          <p:cNvSpPr txBox="1"/>
          <p:nvPr/>
        </p:nvSpPr>
        <p:spPr>
          <a:xfrm>
            <a:off x="10320049" y="1114037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</a:rPr>
              <a:t>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Na  out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B5BB9A-98F6-4F23-AA2A-0053C561D08F}"/>
              </a:ext>
            </a:extLst>
          </p:cNvPr>
          <p:cNvSpPr txBox="1"/>
          <p:nvPr/>
        </p:nvSpPr>
        <p:spPr>
          <a:xfrm>
            <a:off x="10254967" y="4977228"/>
            <a:ext cx="128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Корпус </a:t>
            </a:r>
            <a:r>
              <a:rPr lang="ru-RU" dirty="0" err="1"/>
              <a:t>а.з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0091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Крупный план листа бумаги с карандашом, лежащим сверху">
            <a:extLst>
              <a:ext uri="{FF2B5EF4-FFF2-40B4-BE49-F238E27FC236}">
                <a16:creationId xmlns:a16="http://schemas.microsoft.com/office/drawing/2014/main" id="{04E873F9-BE6F-4008-B847-297E42523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87" t="-7051" r="-4105" b="-5545"/>
          <a:stretch/>
        </p:blipFill>
        <p:spPr>
          <a:xfrm>
            <a:off x="-893344" y="-877997"/>
            <a:ext cx="10894978" cy="7704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0033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E26C70-C103-40EB-B1FD-66C0C2C7D7A4}"/>
              </a:ext>
            </a:extLst>
          </p:cNvPr>
          <p:cNvSpPr txBox="1"/>
          <p:nvPr/>
        </p:nvSpPr>
        <p:spPr>
          <a:xfrm>
            <a:off x="-1577838" y="3993949"/>
            <a:ext cx="10894978" cy="5850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E176E2-DED0-49E3-9953-1A369CF2791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3278" y="93913"/>
            <a:ext cx="3176832" cy="66701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B66DAE-09F8-4214-B8B2-AD30F6D8EAA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172003" y="3242820"/>
            <a:ext cx="3557980" cy="31253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83085A-6F27-461D-9AC1-DBEF865664F9}"/>
              </a:ext>
            </a:extLst>
          </p:cNvPr>
          <p:cNvPicPr/>
          <p:nvPr/>
        </p:nvPicPr>
        <p:blipFill>
          <a:blip r:embed="rId6" cstate="print"/>
          <a:srcRect b="3112"/>
          <a:stretch>
            <a:fillRect/>
          </a:stretch>
        </p:blipFill>
        <p:spPr>
          <a:xfrm>
            <a:off x="8501406" y="185470"/>
            <a:ext cx="3176832" cy="2720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5208CE-E76C-4B5A-BD7C-9FAABB2B6145}"/>
              </a:ext>
            </a:extLst>
          </p:cNvPr>
          <p:cNvSpPr txBox="1"/>
          <p:nvPr/>
        </p:nvSpPr>
        <p:spPr>
          <a:xfrm>
            <a:off x="259185" y="863040"/>
            <a:ext cx="23991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НЕПТУН, варианты конструктивного </a:t>
            </a:r>
          </a:p>
          <a:p>
            <a:r>
              <a:rPr lang="ru-RU" sz="2000" dirty="0"/>
              <a:t>исполнения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8C4B6F-1DD6-4275-81F2-E531A534F571}"/>
              </a:ext>
            </a:extLst>
          </p:cNvPr>
          <p:cNvSpPr txBox="1"/>
          <p:nvPr/>
        </p:nvSpPr>
        <p:spPr>
          <a:xfrm>
            <a:off x="1249739" y="1835503"/>
            <a:ext cx="1408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/>
              <a:t>НИКИЭТ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2CDAF56-82BE-4F7C-9ECB-679D4F537594}"/>
              </a:ext>
            </a:extLst>
          </p:cNvPr>
          <p:cNvCxnSpPr>
            <a:cxnSpLocks/>
          </p:cNvCxnSpPr>
          <p:nvPr/>
        </p:nvCxnSpPr>
        <p:spPr>
          <a:xfrm>
            <a:off x="10272569" y="2974156"/>
            <a:ext cx="96623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1F0493C-E9DA-4AB2-8373-2987317FB252}"/>
              </a:ext>
            </a:extLst>
          </p:cNvPr>
          <p:cNvSpPr txBox="1"/>
          <p:nvPr/>
        </p:nvSpPr>
        <p:spPr>
          <a:xfrm>
            <a:off x="10451047" y="2958373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 см</a:t>
            </a:r>
          </a:p>
        </p:txBody>
      </p:sp>
    </p:spTree>
    <p:extLst>
      <p:ext uri="{BB962C8B-B14F-4D97-AF65-F5344CB8AC3E}">
        <p14:creationId xmlns:p14="http://schemas.microsoft.com/office/powerpoint/2010/main" val="3660823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Крупный план листа бумаги с карандашом, лежащим сверху">
            <a:extLst>
              <a:ext uri="{FF2B5EF4-FFF2-40B4-BE49-F238E27FC236}">
                <a16:creationId xmlns:a16="http://schemas.microsoft.com/office/drawing/2014/main" id="{04E873F9-BE6F-4008-B847-297E42523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87" t="-7051" r="-4105" b="-5545"/>
          <a:stretch/>
        </p:blipFill>
        <p:spPr>
          <a:xfrm>
            <a:off x="-856034" y="-423154"/>
            <a:ext cx="10894978" cy="7704307"/>
          </a:xfrm>
          <a:prstGeom prst="rect">
            <a:avLst/>
          </a:prstGeom>
          <a:effectLst>
            <a:softEdge rad="1003300"/>
          </a:effectLst>
        </p:spPr>
      </p:pic>
      <p:graphicFrame>
        <p:nvGraphicFramePr>
          <p:cNvPr id="3" name="Image1">
            <a:extLst>
              <a:ext uri="{FF2B5EF4-FFF2-40B4-BE49-F238E27FC236}">
                <a16:creationId xmlns:a16="http://schemas.microsoft.com/office/drawing/2014/main" id="{682D1732-FFFA-48E9-A8EF-1AAFC26854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324004"/>
              </p:ext>
            </p:extLst>
          </p:nvPr>
        </p:nvGraphicFramePr>
        <p:xfrm>
          <a:off x="4611189" y="678094"/>
          <a:ext cx="7193818" cy="5748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2011930-A489-4191-B44E-6D5EFFB081A9}"/>
              </a:ext>
            </a:extLst>
          </p:cNvPr>
          <p:cNvSpPr txBox="1"/>
          <p:nvPr/>
        </p:nvSpPr>
        <p:spPr>
          <a:xfrm>
            <a:off x="5229546" y="554804"/>
            <a:ext cx="4224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Эффект выгорания топлива в </a:t>
            </a:r>
            <a:r>
              <a:rPr lang="ru-RU" dirty="0" err="1"/>
              <a:t>НЕПТУНе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9916D6-10BE-498C-56B7-99AEA9141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0" y="2304110"/>
            <a:ext cx="4058522" cy="73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45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3906838" y="5080001"/>
            <a:ext cx="4762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54" name="Rectangle 4"/>
          <p:cNvSpPr>
            <a:spLocks noChangeArrowheads="1"/>
          </p:cNvSpPr>
          <p:nvPr/>
        </p:nvSpPr>
        <p:spPr bwMode="auto">
          <a:xfrm>
            <a:off x="2063751" y="3851276"/>
            <a:ext cx="2843213" cy="538163"/>
          </a:xfrm>
          <a:prstGeom prst="rect">
            <a:avLst/>
          </a:prstGeom>
          <a:solidFill>
            <a:srgbClr val="FF99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55" name="Text Box 5"/>
          <p:cNvSpPr txBox="1">
            <a:spLocks noChangeArrowheads="1"/>
          </p:cNvSpPr>
          <p:nvPr/>
        </p:nvSpPr>
        <p:spPr bwMode="auto">
          <a:xfrm>
            <a:off x="5481639" y="5387976"/>
            <a:ext cx="3686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56" name="Rectangle 6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57" name="Rectangle 7"/>
          <p:cNvSpPr>
            <a:spLocks noChangeArrowheads="1"/>
          </p:cNvSpPr>
          <p:nvPr/>
        </p:nvSpPr>
        <p:spPr bwMode="auto">
          <a:xfrm>
            <a:off x="1524001" y="303624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58" name="Rectangle 8"/>
          <p:cNvSpPr>
            <a:spLocks noChangeArrowheads="1"/>
          </p:cNvSpPr>
          <p:nvPr/>
        </p:nvSpPr>
        <p:spPr bwMode="auto">
          <a:xfrm>
            <a:off x="5788025" y="4849813"/>
            <a:ext cx="3879850" cy="692150"/>
          </a:xfrm>
          <a:prstGeom prst="rect">
            <a:avLst/>
          </a:prstGeom>
          <a:solidFill>
            <a:srgbClr val="A09D5C">
              <a:alpha val="8901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59" name="Rectangle 9"/>
          <p:cNvSpPr>
            <a:spLocks noChangeArrowheads="1"/>
          </p:cNvSpPr>
          <p:nvPr/>
        </p:nvSpPr>
        <p:spPr bwMode="auto">
          <a:xfrm>
            <a:off x="1524001" y="301719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graphicFrame>
        <p:nvGraphicFramePr>
          <p:cNvPr id="2050" name="Object 10"/>
          <p:cNvGraphicFramePr>
            <a:graphicFrameLocks noChangeAspect="1"/>
          </p:cNvGraphicFramePr>
          <p:nvPr/>
        </p:nvGraphicFramePr>
        <p:xfrm>
          <a:off x="5903913" y="4760913"/>
          <a:ext cx="36877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06360" imgH="253800" progId="Equation.3">
                  <p:embed/>
                </p:oleObj>
              </mc:Choice>
              <mc:Fallback>
                <p:oleObj name="Equation" r:id="rId2" imgW="1206360" imgH="253800" progId="Equation.3">
                  <p:embed/>
                  <p:pic>
                    <p:nvPicPr>
                      <p:cNvPr id="205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3913" y="4760913"/>
                        <a:ext cx="3687762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60" name="Group 20"/>
          <p:cNvGrpSpPr>
            <a:grpSpLocks/>
          </p:cNvGrpSpPr>
          <p:nvPr/>
        </p:nvGrpSpPr>
        <p:grpSpPr bwMode="auto">
          <a:xfrm>
            <a:off x="2101851" y="971550"/>
            <a:ext cx="7758113" cy="5607050"/>
            <a:chOff x="364" y="612"/>
            <a:chExt cx="4887" cy="3532"/>
          </a:xfrm>
        </p:grpSpPr>
        <p:sp>
          <p:nvSpPr>
            <p:cNvPr id="2067" name="Line 11"/>
            <p:cNvSpPr>
              <a:spLocks noChangeShapeType="1"/>
            </p:cNvSpPr>
            <p:nvPr/>
          </p:nvSpPr>
          <p:spPr bwMode="auto">
            <a:xfrm flipV="1">
              <a:off x="2590" y="612"/>
              <a:ext cx="0" cy="3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8" name="Line 12"/>
            <p:cNvSpPr>
              <a:spLocks noChangeShapeType="1"/>
            </p:cNvSpPr>
            <p:nvPr/>
          </p:nvSpPr>
          <p:spPr bwMode="auto">
            <a:xfrm>
              <a:off x="364" y="2063"/>
              <a:ext cx="4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61" name="Freeform 13"/>
          <p:cNvSpPr>
            <a:spLocks/>
          </p:cNvSpPr>
          <p:nvPr/>
        </p:nvSpPr>
        <p:spPr bwMode="auto">
          <a:xfrm rot="-10541603">
            <a:off x="2946401" y="2276475"/>
            <a:ext cx="6480175" cy="3956050"/>
          </a:xfrm>
          <a:custGeom>
            <a:avLst/>
            <a:gdLst>
              <a:gd name="T0" fmla="*/ 0 w 822"/>
              <a:gd name="T1" fmla="*/ 193 h 1145"/>
              <a:gd name="T2" fmla="*/ 508 w 822"/>
              <a:gd name="T3" fmla="*/ 1113 h 1145"/>
              <a:gd name="T4" fmla="*/ 822 w 822"/>
              <a:gd name="T5" fmla="*/ 0 h 1145"/>
              <a:gd name="T6" fmla="*/ 0 60000 65536"/>
              <a:gd name="T7" fmla="*/ 0 60000 65536"/>
              <a:gd name="T8" fmla="*/ 0 60000 65536"/>
              <a:gd name="T9" fmla="*/ 0 w 822"/>
              <a:gd name="T10" fmla="*/ 0 h 1145"/>
              <a:gd name="T11" fmla="*/ 822 w 822"/>
              <a:gd name="T12" fmla="*/ 1145 h 11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2" h="1145">
                <a:moveTo>
                  <a:pt x="0" y="193"/>
                </a:moveTo>
                <a:cubicBezTo>
                  <a:pt x="185" y="669"/>
                  <a:pt x="371" y="1145"/>
                  <a:pt x="508" y="1113"/>
                </a:cubicBezTo>
                <a:cubicBezTo>
                  <a:pt x="645" y="1081"/>
                  <a:pt x="733" y="540"/>
                  <a:pt x="822" y="0"/>
                </a:cubicBezTo>
              </a:path>
            </a:pathLst>
          </a:custGeom>
          <a:noFill/>
          <a:ln w="38100">
            <a:solidFill>
              <a:srgbClr val="CC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2" name="Freeform 14"/>
          <p:cNvSpPr>
            <a:spLocks/>
          </p:cNvSpPr>
          <p:nvPr/>
        </p:nvSpPr>
        <p:spPr bwMode="auto">
          <a:xfrm flipH="1">
            <a:off x="4905375" y="779463"/>
            <a:ext cx="2381250" cy="2398712"/>
          </a:xfrm>
          <a:custGeom>
            <a:avLst/>
            <a:gdLst>
              <a:gd name="T0" fmla="*/ 0 w 1137"/>
              <a:gd name="T1" fmla="*/ 181 h 1511"/>
              <a:gd name="T2" fmla="*/ 97 w 1137"/>
              <a:gd name="T3" fmla="*/ 181 h 1511"/>
              <a:gd name="T4" fmla="*/ 339 w 1137"/>
              <a:gd name="T5" fmla="*/ 1270 h 1511"/>
              <a:gd name="T6" fmla="*/ 1137 w 1137"/>
              <a:gd name="T7" fmla="*/ 1511 h 1511"/>
              <a:gd name="T8" fmla="*/ 0 60000 65536"/>
              <a:gd name="T9" fmla="*/ 0 60000 65536"/>
              <a:gd name="T10" fmla="*/ 0 60000 65536"/>
              <a:gd name="T11" fmla="*/ 0 60000 65536"/>
              <a:gd name="T12" fmla="*/ 0 w 1137"/>
              <a:gd name="T13" fmla="*/ 0 h 1511"/>
              <a:gd name="T14" fmla="*/ 1137 w 1137"/>
              <a:gd name="T15" fmla="*/ 1511 h 15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37" h="1511">
                <a:moveTo>
                  <a:pt x="0" y="181"/>
                </a:moveTo>
                <a:cubicBezTo>
                  <a:pt x="20" y="90"/>
                  <a:pt x="41" y="0"/>
                  <a:pt x="97" y="181"/>
                </a:cubicBezTo>
                <a:cubicBezTo>
                  <a:pt x="153" y="362"/>
                  <a:pt x="166" y="1048"/>
                  <a:pt x="339" y="1270"/>
                </a:cubicBezTo>
                <a:cubicBezTo>
                  <a:pt x="512" y="1492"/>
                  <a:pt x="944" y="1471"/>
                  <a:pt x="1137" y="15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3" name="Freeform 15"/>
          <p:cNvSpPr>
            <a:spLocks/>
          </p:cNvSpPr>
          <p:nvPr/>
        </p:nvSpPr>
        <p:spPr bwMode="auto">
          <a:xfrm>
            <a:off x="7094538" y="779463"/>
            <a:ext cx="2112962" cy="2398712"/>
          </a:xfrm>
          <a:custGeom>
            <a:avLst/>
            <a:gdLst>
              <a:gd name="T0" fmla="*/ 0 w 1137"/>
              <a:gd name="T1" fmla="*/ 181 h 1511"/>
              <a:gd name="T2" fmla="*/ 97 w 1137"/>
              <a:gd name="T3" fmla="*/ 181 h 1511"/>
              <a:gd name="T4" fmla="*/ 339 w 1137"/>
              <a:gd name="T5" fmla="*/ 1270 h 1511"/>
              <a:gd name="T6" fmla="*/ 1137 w 1137"/>
              <a:gd name="T7" fmla="*/ 1511 h 1511"/>
              <a:gd name="T8" fmla="*/ 0 60000 65536"/>
              <a:gd name="T9" fmla="*/ 0 60000 65536"/>
              <a:gd name="T10" fmla="*/ 0 60000 65536"/>
              <a:gd name="T11" fmla="*/ 0 60000 65536"/>
              <a:gd name="T12" fmla="*/ 0 w 1137"/>
              <a:gd name="T13" fmla="*/ 0 h 1511"/>
              <a:gd name="T14" fmla="*/ 1137 w 1137"/>
              <a:gd name="T15" fmla="*/ 1511 h 15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37" h="1511">
                <a:moveTo>
                  <a:pt x="0" y="181"/>
                </a:moveTo>
                <a:cubicBezTo>
                  <a:pt x="20" y="90"/>
                  <a:pt x="41" y="0"/>
                  <a:pt x="97" y="181"/>
                </a:cubicBezTo>
                <a:cubicBezTo>
                  <a:pt x="153" y="362"/>
                  <a:pt x="166" y="1048"/>
                  <a:pt x="339" y="1270"/>
                </a:cubicBezTo>
                <a:cubicBezTo>
                  <a:pt x="512" y="1492"/>
                  <a:pt x="944" y="1471"/>
                  <a:pt x="1137" y="15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51" name="Object 1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101851" y="3813176"/>
          <a:ext cx="2727325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41120" imgH="241200" progId="Equation.3">
                  <p:embed/>
                </p:oleObj>
              </mc:Choice>
              <mc:Fallback>
                <p:oleObj name="Equation" r:id="rId4" imgW="1041120" imgH="241200" progId="Equation.3">
                  <p:embed/>
                  <p:pic>
                    <p:nvPicPr>
                      <p:cNvPr id="2051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1851" y="3813176"/>
                        <a:ext cx="2727325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4" name="Text Box 17"/>
          <p:cNvSpPr txBox="1">
            <a:spLocks noChangeArrowheads="1"/>
          </p:cNvSpPr>
          <p:nvPr/>
        </p:nvSpPr>
        <p:spPr bwMode="auto">
          <a:xfrm>
            <a:off x="9283701" y="2698750"/>
            <a:ext cx="57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</a:t>
            </a:r>
            <a:endParaRPr kumimoji="0" lang="ru-RU" altLang="ru-RU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65" name="Text Box 18"/>
          <p:cNvSpPr txBox="1">
            <a:spLocks noChangeArrowheads="1"/>
          </p:cNvSpPr>
          <p:nvPr/>
        </p:nvSpPr>
        <p:spPr bwMode="auto">
          <a:xfrm>
            <a:off x="7670800" y="817564"/>
            <a:ext cx="1612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Power</a:t>
            </a:r>
            <a:endParaRPr kumimoji="0" lang="ru-RU" altLang="ru-RU" sz="20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66" name="Text Box 19"/>
          <p:cNvSpPr txBox="1">
            <a:spLocks noChangeArrowheads="1"/>
          </p:cNvSpPr>
          <p:nvPr/>
        </p:nvSpPr>
        <p:spPr bwMode="auto">
          <a:xfrm>
            <a:off x="4367214" y="1547814"/>
            <a:ext cx="18811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1" u="none" strike="noStrike" kern="1200" cap="none" spc="0" normalizeH="0" baseline="0" noProof="0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reactivity</a:t>
            </a:r>
            <a:endParaRPr kumimoji="0" lang="ru-RU" altLang="ru-RU" sz="2000" b="0" i="1" u="none" strike="noStrike" kern="1200" cap="none" spc="0" normalizeH="0" baseline="0" noProof="0">
              <a:ln>
                <a:noFill/>
              </a:ln>
              <a:solidFill>
                <a:srgbClr val="CC99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340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608" y="1052737"/>
            <a:ext cx="6264696" cy="28803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Pulsed </a:t>
            </a:r>
            <a:r>
              <a:rPr lang="en-US" sz="3200" dirty="0" err="1">
                <a:solidFill>
                  <a:srgbClr val="C00000"/>
                </a:solidFill>
              </a:rPr>
              <a:t>LNPh</a:t>
            </a:r>
            <a:r>
              <a:rPr lang="en-US" sz="3200" dirty="0">
                <a:solidFill>
                  <a:srgbClr val="C00000"/>
                </a:solidFill>
              </a:rPr>
              <a:t> reactors </a:t>
            </a:r>
            <a:r>
              <a:rPr lang="en-US" sz="2200" dirty="0">
                <a:solidFill>
                  <a:srgbClr val="C00000"/>
                </a:solidFill>
              </a:rPr>
              <a:t>and </a:t>
            </a:r>
            <a:r>
              <a:rPr lang="en-US" sz="3200" dirty="0">
                <a:solidFill>
                  <a:srgbClr val="C00000"/>
                </a:solidFill>
              </a:rPr>
              <a:t> ESS </a:t>
            </a:r>
            <a:endParaRPr lang="ru-RU" sz="3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Таблица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1981236"/>
                  </p:ext>
                </p:extLst>
              </p:nvPr>
            </p:nvGraphicFramePr>
            <p:xfrm>
              <a:off x="2495600" y="1700808"/>
              <a:ext cx="7056784" cy="38768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4421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9614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9614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51216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64807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b="0" dirty="0">
                              <a:latin typeface="Century Gothic" panose="020B0502020202020204" pitchFamily="34" charset="0"/>
                            </a:rPr>
                            <a:t>Parameter </a:t>
                          </a:r>
                          <a:r>
                            <a:rPr lang="ru-RU" sz="1600" b="0" dirty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1600" b="0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ru-RU" sz="12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en-US" sz="1200" b="1" dirty="0">
                              <a:latin typeface="Century Gothic" panose="020B0502020202020204" pitchFamily="34" charset="0"/>
                            </a:rPr>
                            <a:t>Neptune reactor</a:t>
                          </a:r>
                          <a:endParaRPr lang="ru-RU" sz="1400" b="1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200" b="1" dirty="0">
                              <a:latin typeface="Century Gothic" panose="020B0502020202020204" pitchFamily="34" charset="0"/>
                            </a:rPr>
                            <a:t>Pu high flux  reactor</a:t>
                          </a:r>
                          <a:endParaRPr lang="ru-RU" sz="1200" b="1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400" b="1" dirty="0">
                              <a:latin typeface="Century Gothic" panose="020B0502020202020204" pitchFamily="34" charset="0"/>
                            </a:rPr>
                            <a:t>IBR-</a:t>
                          </a:r>
                          <a:r>
                            <a:rPr lang="ru-RU" sz="1400" b="1" dirty="0">
                              <a:latin typeface="Century Gothic" panose="020B0502020202020204" pitchFamily="34" charset="0"/>
                            </a:rPr>
                            <a:t>-2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400" b="1" dirty="0">
                              <a:latin typeface="Century Gothic" panose="020B0502020202020204" pitchFamily="34" charset="0"/>
                            </a:rPr>
                            <a:t>ESS</a:t>
                          </a:r>
                          <a:endParaRPr lang="ru-RU" sz="1400" b="1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8162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>
                              <a:latin typeface="Century Gothic" panose="020B0502020202020204" pitchFamily="34" charset="0"/>
                            </a:rPr>
                            <a:t>Time averaged</a:t>
                          </a:r>
                        </a:p>
                        <a:p>
                          <a:pPr marL="0" marR="0" lvl="0" indent="0" algn="l" defTabSz="71437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>
                              <a:latin typeface="Century Gothic" panose="020B0502020202020204" pitchFamily="34" charset="0"/>
                            </a:rPr>
                            <a:t>neutron flux,       n</a:t>
                          </a:r>
                          <a:r>
                            <a:rPr lang="ru-RU" sz="1200" b="0" dirty="0">
                              <a:latin typeface="Century Gothic" panose="020B0502020202020204" pitchFamily="34" charset="0"/>
                            </a:rPr>
                            <a:t>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200" b="0" smtClean="0">
                                      <a:latin typeface="Cambria Math" panose="020405030504060302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ru-RU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1200" b="0" dirty="0">
                              <a:latin typeface="Century Gothic" panose="020B0502020202020204" pitchFamily="34" charset="0"/>
                            </a:rPr>
                            <a:t>/</a:t>
                          </a:r>
                          <a:r>
                            <a:rPr lang="en-US" sz="1200" b="0" dirty="0">
                              <a:latin typeface="Century Gothic" panose="020B0502020202020204" pitchFamily="34" charset="0"/>
                            </a:rPr>
                            <a:t>s</a:t>
                          </a:r>
                        </a:p>
                        <a:p>
                          <a:pPr marL="0" marR="0" lvl="0" indent="0" algn="l" defTabSz="71437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200" b="0" dirty="0">
                            <a:latin typeface="Century Gothic" panose="020B0502020202020204" pitchFamily="34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>
                              <a:latin typeface="Century Gothic" panose="020B0502020202020204" pitchFamily="34" charset="0"/>
                            </a:rPr>
                            <a:t>Peak  flux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1.0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  <a:sym typeface="Symbol"/>
                            </a:rPr>
                            <a:t>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 b="1" i="1" smtClean="0">
                                      <a:latin typeface="Cambria Math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ru-RU" sz="1600" b="1" i="1" smtClean="0"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en-US" sz="1600" b="1" i="1" smtClean="0">
                                      <a:latin typeface="Cambria Math"/>
                                    </a:rPr>
                                    <m:t>𝟒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</a:p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3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 b="1" i="1" smtClean="0">
                                      <a:latin typeface="Cambria Math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ru-RU" sz="1600" b="1" i="1" smtClean="0"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en-US" sz="1600" b="1" i="1" smtClean="0">
                                      <a:latin typeface="Cambria Math"/>
                                    </a:rPr>
                                    <m:t>𝟔</m:t>
                                  </m:r>
                                </m:sup>
                              </m:sSup>
                            </m:oMath>
                          </a14:m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ru-RU" sz="1400" b="1" dirty="0">
                              <a:latin typeface="Century Gothic" panose="020B0502020202020204" pitchFamily="34" charset="0"/>
                            </a:rPr>
                            <a:t>2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ru-RU" sz="1600" b="1" kern="1200" dirty="0">
                              <a:effectLst/>
                              <a:latin typeface="Century Gothic" panose="020B0502020202020204" pitchFamily="34" charset="0"/>
                              <a:sym typeface="Symbol"/>
                            </a:rPr>
                            <a:t></a:t>
                          </a:r>
                          <a:r>
                            <a:rPr lang="ru-RU" sz="1600" b="1" kern="1200" dirty="0"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600" b="1" i="1" kern="12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 b="1" i="1" kern="1200">
                                      <a:effectLst/>
                                      <a:latin typeface="Cambria Math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ru-RU" sz="1600" b="1" i="1" kern="1200">
                                      <a:effectLst/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en-US" sz="1600" b="1" i="1" kern="1200" smtClean="0">
                                      <a:effectLst/>
                                      <a:latin typeface="Cambria Math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1600" b="1" dirty="0">
                            <a:latin typeface="Century Gothic" panose="020B0502020202020204" pitchFamily="34" charset="0"/>
                          </a:endParaRPr>
                        </a:p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 b="1" i="1" smtClean="0">
                                      <a:latin typeface="Cambria Math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ru-RU" sz="1600" b="1" i="1" smtClean="0"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en-US" sz="1600" b="1" i="1" smtClean="0">
                                      <a:latin typeface="Cambria Math"/>
                                    </a:rPr>
                                    <m:t>𝟓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1" dirty="0"/>
                            <a:t>0.5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 b="1" i="1" smtClean="0">
                                      <a:latin typeface="Cambria Math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ru-RU" sz="1600" b="1" i="1" smtClean="0"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en-US" sz="1600" b="1" i="1" smtClean="0">
                                      <a:latin typeface="Cambria Math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1600" b="1" dirty="0">
                            <a:latin typeface="Century Gothic" panose="020B0502020202020204" pitchFamily="34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3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  <a:sym typeface="Symbol"/>
                            </a:rPr>
                            <a:t>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 b="1" i="1" smtClean="0">
                                      <a:latin typeface="Cambria Math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ru-RU" sz="1600" b="1" i="1" smtClean="0">
                                      <a:latin typeface="Cambria Math"/>
                                    </a:rPr>
                                    <m:t>𝟏𝟓</m:t>
                                  </m:r>
                                </m:sup>
                              </m:sSup>
                            </m:oMath>
                          </a14:m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1" dirty="0">
                              <a:latin typeface="Century Gothic" panose="020B0502020202020204" pitchFamily="34" charset="0"/>
                              <a:sym typeface="Symbol" panose="05050102010706020507" pitchFamily="18" charset="2"/>
                            </a:rPr>
                            <a:t> (1  2)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ru-RU" sz="1600" b="1" kern="1200" dirty="0">
                              <a:effectLst/>
                              <a:latin typeface="Century Gothic" panose="020B0502020202020204" pitchFamily="34" charset="0"/>
                              <a:sym typeface="Symbol"/>
                            </a:rPr>
                            <a:t></a:t>
                          </a:r>
                          <a:r>
                            <a:rPr lang="ru-RU" sz="1600" b="1" kern="1200" dirty="0"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600" b="1" i="1" kern="12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 b="1" i="1" kern="1200">
                                      <a:effectLst/>
                                      <a:latin typeface="Cambria Math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ru-RU" sz="1600" b="1" i="1" kern="1200">
                                      <a:effectLst/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ru-RU" sz="1600" b="1" i="1" kern="1200" smtClean="0">
                                      <a:effectLst/>
                                      <a:latin typeface="Cambria Math"/>
                                    </a:rPr>
                                    <m:t>𝟒</m:t>
                                  </m:r>
                                </m:sup>
                              </m:sSup>
                            </m:oMath>
                          </a14:m>
                          <a:endParaRPr lang="ru-RU" sz="1600" b="1" dirty="0">
                            <a:latin typeface="Century Gothic" panose="020B0502020202020204" pitchFamily="34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b="1" dirty="0">
                              <a:latin typeface="Century Gothic" panose="020B0502020202020204" pitchFamily="34" charset="0"/>
                              <a:sym typeface="Symbol" panose="05050102010706020507" pitchFamily="18" charset="2"/>
                            </a:rPr>
                            <a:t>(2.55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) 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  <a:sym typeface="Symbol"/>
                            </a:rPr>
                            <a:t>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600" b="1" i="1" smtClean="0">
                                      <a:latin typeface="Cambria Math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ru-RU" sz="1600" b="1" i="1" smtClean="0"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ru-RU" sz="1600" b="1" i="1" smtClean="0"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sup>
                              </m:sSup>
                            </m:oMath>
                          </a14:m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3922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200" b="0" dirty="0">
                              <a:latin typeface="Century Gothic" panose="020B0502020202020204" pitchFamily="34" charset="0"/>
                            </a:rPr>
                            <a:t>Thermal  power</a:t>
                          </a:r>
                          <a:r>
                            <a:rPr lang="ru-RU" sz="1200" b="0" dirty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1200" b="0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1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0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М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baseline="0" dirty="0">
                              <a:latin typeface="Century Gothic" panose="020B0502020202020204" pitchFamily="34" charset="0"/>
                              <a:sym typeface="Symbol"/>
                            </a:rPr>
                            <a:t> 3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 М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2 М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2.5 М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W</a:t>
                          </a:r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931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200" b="0" dirty="0">
                              <a:latin typeface="Century Gothic" panose="020B0502020202020204" pitchFamily="34" charset="0"/>
                            </a:rPr>
                            <a:t>Pulse </a:t>
                          </a:r>
                          <a:r>
                            <a:rPr lang="en-US" sz="1200" b="0" dirty="0" err="1">
                              <a:latin typeface="Century Gothic" panose="020B0502020202020204" pitchFamily="34" charset="0"/>
                            </a:rPr>
                            <a:t>freguency</a:t>
                          </a:r>
                          <a:endParaRPr lang="ru-RU" sz="1200" b="0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10 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Hz</a:t>
                          </a:r>
                          <a:endParaRPr lang="ru-RU" sz="1600" b="1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10</a:t>
                          </a:r>
                          <a:r>
                            <a:rPr lang="ru-RU" sz="1600" b="1" baseline="0" dirty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1600" b="1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5  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1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4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9890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200" b="0" dirty="0">
                              <a:latin typeface="Century Gothic" panose="020B0502020202020204" pitchFamily="34" charset="0"/>
                              <a:cs typeface="Arial" panose="020B0604020202020204" pitchFamily="34" charset="0"/>
                            </a:rPr>
                            <a:t>Pulse duration </a:t>
                          </a:r>
                          <a:endParaRPr lang="ru-RU" sz="1200" b="0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200-</a:t>
                          </a:r>
                          <a:r>
                            <a:rPr lang="en-AU" sz="1600" b="1" dirty="0">
                              <a:latin typeface="Century Gothic" panose="020B0502020202020204" pitchFamily="34" charset="0"/>
                            </a:rPr>
                            <a:t>28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0  </a:t>
                          </a:r>
                          <a:r>
                            <a:rPr lang="ru-RU" sz="1600" b="1" dirty="0" err="1">
                              <a:latin typeface="Century Gothic" panose="020B0502020202020204" pitchFamily="34" charset="0"/>
                            </a:rPr>
                            <a:t>мк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s</a:t>
                          </a:r>
                          <a:endParaRPr lang="ru-RU" sz="1600" b="1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600" b="1" dirty="0">
                              <a:latin typeface="Century Gothic" panose="020B0502020202020204" pitchFamily="34" charset="0"/>
                            </a:rPr>
                            <a:t>&gt;</a:t>
                          </a:r>
                          <a:r>
                            <a:rPr lang="ru-RU" sz="1600" b="1" kern="1200" baseline="0" dirty="0"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en-AU" sz="1600" b="1" kern="1200" baseline="0" dirty="0">
                              <a:effectLst/>
                              <a:latin typeface="Century Gothic" panose="020B0502020202020204" pitchFamily="34" charset="0"/>
                            </a:rPr>
                            <a:t>4</a:t>
                          </a:r>
                          <a:r>
                            <a:rPr lang="ru-RU" sz="1600" b="1" kern="1200" baseline="0" dirty="0">
                              <a:effectLst/>
                              <a:latin typeface="Century Gothic" panose="020B0502020202020204" pitchFamily="34" charset="0"/>
                            </a:rPr>
                            <a:t>00 </a:t>
                          </a:r>
                          <a:r>
                            <a:rPr lang="ru-RU" sz="1600" b="1" kern="1200" baseline="0" dirty="0" err="1">
                              <a:effectLst/>
                              <a:latin typeface="Century Gothic" panose="020B0502020202020204" pitchFamily="34" charset="0"/>
                            </a:rPr>
                            <a:t>мк</a:t>
                          </a:r>
                          <a:r>
                            <a:rPr lang="en-US" sz="1600" b="1" kern="1200" baseline="0" dirty="0">
                              <a:effectLst/>
                              <a:latin typeface="Century Gothic" panose="020B0502020202020204" pitchFamily="34" charset="0"/>
                            </a:rPr>
                            <a:t>s</a:t>
                          </a:r>
                          <a:endParaRPr lang="ru-RU" sz="1600" b="1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240 </a:t>
                          </a:r>
                          <a:r>
                            <a:rPr lang="ru-RU" sz="1600" b="1" dirty="0" err="1">
                              <a:latin typeface="Century Gothic" panose="020B0502020202020204" pitchFamily="34" charset="0"/>
                            </a:rPr>
                            <a:t>мк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s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3 м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s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0405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200" b="0" dirty="0">
                              <a:latin typeface="Century Gothic" panose="020B0502020202020204" pitchFamily="34" charset="0"/>
                            </a:rPr>
                            <a:t>Background power</a:t>
                          </a:r>
                          <a:r>
                            <a:rPr lang="ru-RU" sz="1200" b="0" baseline="0" dirty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1200" b="0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2- 3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 % </a:t>
                          </a:r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en-AU" sz="1600" b="1" dirty="0">
                              <a:latin typeface="Century Gothic" panose="020B0502020202020204" pitchFamily="34" charset="0"/>
                            </a:rPr>
                            <a:t>&gt;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8 % </a:t>
                          </a:r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  7.5</a:t>
                          </a:r>
                          <a:r>
                            <a:rPr lang="en-US" sz="1600" b="1" baseline="0" dirty="0">
                              <a:latin typeface="Century Gothic" panose="020B0502020202020204" pitchFamily="34" charset="0"/>
                            </a:rPr>
                            <a:t> % </a:t>
                          </a:r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0405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200" b="0" dirty="0">
                              <a:latin typeface="Century Gothic" panose="020B0502020202020204" pitchFamily="34" charset="0"/>
                            </a:rPr>
                            <a:t>Number of neutron beams</a:t>
                          </a:r>
                          <a:r>
                            <a:rPr lang="ru-RU" sz="1200" b="0" baseline="0" dirty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1200" b="0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0" dirty="0">
                              <a:latin typeface="Century Gothic" panose="020B0502020202020204" pitchFamily="34" charset="0"/>
                            </a:rPr>
                            <a:t>1</a:t>
                          </a:r>
                          <a:r>
                            <a:rPr lang="en-US" sz="1600" b="0" dirty="0">
                              <a:latin typeface="Century Gothic" panose="020B0502020202020204" pitchFamily="34" charset="0"/>
                            </a:rPr>
                            <a:t>6</a:t>
                          </a:r>
                          <a:r>
                            <a:rPr lang="ru-RU" sz="1600" b="0" dirty="0">
                              <a:latin typeface="Century Gothic" panose="020B0502020202020204" pitchFamily="34" charset="0"/>
                            </a:rPr>
                            <a:t>-</a:t>
                          </a:r>
                          <a:r>
                            <a:rPr lang="en-US" sz="1600" b="0" dirty="0">
                              <a:latin typeface="Century Gothic" panose="020B0502020202020204" pitchFamily="34" charset="0"/>
                            </a:rPr>
                            <a:t>18</a:t>
                          </a:r>
                          <a:r>
                            <a:rPr lang="ru-RU" sz="1600" b="0" dirty="0">
                              <a:latin typeface="Century Gothic" panose="020B050202020202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0" dirty="0">
                              <a:latin typeface="Century Gothic" panose="020B0502020202020204" pitchFamily="34" charset="0"/>
                            </a:rPr>
                            <a:t> 14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0" dirty="0">
                              <a:latin typeface="Century Gothic" panose="020B0502020202020204" pitchFamily="34" charset="0"/>
                            </a:rPr>
                            <a:t> 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0" dirty="0">
                              <a:latin typeface="Century Gothic" panose="020B0502020202020204" pitchFamily="34" charset="0"/>
                              <a:sym typeface="Symbol" panose="05050102010706020507" pitchFamily="18" charset="2"/>
                            </a:rPr>
                            <a:t>20 </a:t>
                          </a:r>
                          <a:endParaRPr lang="ru-RU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Таблица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1981236"/>
                  </p:ext>
                </p:extLst>
              </p:nvPr>
            </p:nvGraphicFramePr>
            <p:xfrm>
              <a:off x="2495600" y="1700808"/>
              <a:ext cx="7056784" cy="38768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4421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9614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9614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51216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64807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b="0" dirty="0">
                              <a:latin typeface="Century Gothic" panose="020B0502020202020204" pitchFamily="34" charset="0"/>
                            </a:rPr>
                            <a:t>Parameter </a:t>
                          </a:r>
                          <a:r>
                            <a:rPr lang="ru-RU" sz="1600" b="0" dirty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1600" b="0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ru-RU" sz="12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en-US" sz="1200" b="1" dirty="0">
                              <a:latin typeface="Century Gothic" panose="020B0502020202020204" pitchFamily="34" charset="0"/>
                            </a:rPr>
                            <a:t>Neptune reactor</a:t>
                          </a:r>
                          <a:endParaRPr lang="ru-RU" sz="1400" b="1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200" b="1" dirty="0">
                              <a:latin typeface="Century Gothic" panose="020B0502020202020204" pitchFamily="34" charset="0"/>
                            </a:rPr>
                            <a:t>Pu high flux  reactor</a:t>
                          </a:r>
                          <a:endParaRPr lang="ru-RU" sz="1200" b="1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400" b="1" dirty="0">
                              <a:latin typeface="Century Gothic" panose="020B0502020202020204" pitchFamily="34" charset="0"/>
                            </a:rPr>
                            <a:t>IBR-</a:t>
                          </a:r>
                          <a:r>
                            <a:rPr lang="ru-RU" sz="1400" b="1" dirty="0">
                              <a:latin typeface="Century Gothic" panose="020B0502020202020204" pitchFamily="34" charset="0"/>
                            </a:rPr>
                            <a:t>-2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400" b="1" dirty="0">
                              <a:latin typeface="Century Gothic" panose="020B0502020202020204" pitchFamily="34" charset="0"/>
                            </a:rPr>
                            <a:t>ESS</a:t>
                          </a:r>
                          <a:endParaRPr lang="ru-RU" sz="1400" b="1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13" t="-80741" r="-263950" b="-29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50235" t="-80741" r="-295305" b="-29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251415" t="-80741" r="-196698" b="-29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448795" t="-80741" r="-151205" b="-29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67339" t="-80741" r="-1210" b="-2948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3922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200" b="0" dirty="0">
                              <a:latin typeface="Century Gothic" panose="020B0502020202020204" pitchFamily="34" charset="0"/>
                            </a:rPr>
                            <a:t>Thermal  power</a:t>
                          </a:r>
                          <a:r>
                            <a:rPr lang="ru-RU" sz="1200" b="0" dirty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1200" b="0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1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0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М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baseline="0" dirty="0">
                              <a:latin typeface="Century Gothic" panose="020B0502020202020204" pitchFamily="34" charset="0"/>
                              <a:sym typeface="Symbol"/>
                            </a:rPr>
                            <a:t> 3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 М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2 М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2.5 М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W</a:t>
                          </a:r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931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200" b="0" dirty="0">
                              <a:latin typeface="Century Gothic" panose="020B0502020202020204" pitchFamily="34" charset="0"/>
                            </a:rPr>
                            <a:t>Pulse </a:t>
                          </a:r>
                          <a:r>
                            <a:rPr lang="en-US" sz="1200" b="0" dirty="0" err="1">
                              <a:latin typeface="Century Gothic" panose="020B0502020202020204" pitchFamily="34" charset="0"/>
                            </a:rPr>
                            <a:t>freguency</a:t>
                          </a:r>
                          <a:endParaRPr lang="ru-RU" sz="1200" b="0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10 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Hz</a:t>
                          </a:r>
                          <a:endParaRPr lang="ru-RU" sz="1600" b="1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10</a:t>
                          </a:r>
                          <a:r>
                            <a:rPr lang="ru-RU" sz="1600" b="1" baseline="0" dirty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1600" b="1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5  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1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4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7912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200" b="0" dirty="0">
                              <a:latin typeface="Century Gothic" panose="020B0502020202020204" pitchFamily="34" charset="0"/>
                              <a:cs typeface="Arial" panose="020B0604020202020204" pitchFamily="34" charset="0"/>
                            </a:rPr>
                            <a:t>Pulse duration </a:t>
                          </a:r>
                          <a:endParaRPr lang="ru-RU" sz="1200" b="0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200-</a:t>
                          </a:r>
                          <a:r>
                            <a:rPr lang="en-AU" sz="1600" b="1" dirty="0">
                              <a:latin typeface="Century Gothic" panose="020B0502020202020204" pitchFamily="34" charset="0"/>
                            </a:rPr>
                            <a:t>28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0  </a:t>
                          </a:r>
                          <a:r>
                            <a:rPr lang="ru-RU" sz="1600" b="1" dirty="0" err="1">
                              <a:latin typeface="Century Gothic" panose="020B0502020202020204" pitchFamily="34" charset="0"/>
                            </a:rPr>
                            <a:t>мк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s</a:t>
                          </a:r>
                          <a:endParaRPr lang="ru-RU" sz="1600" b="1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600" b="1" dirty="0">
                              <a:latin typeface="Century Gothic" panose="020B0502020202020204" pitchFamily="34" charset="0"/>
                            </a:rPr>
                            <a:t>&gt;</a:t>
                          </a:r>
                          <a:r>
                            <a:rPr lang="ru-RU" sz="1600" b="1" kern="1200" baseline="0" dirty="0"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en-AU" sz="1600" b="1" kern="1200" baseline="0" dirty="0">
                              <a:effectLst/>
                              <a:latin typeface="Century Gothic" panose="020B0502020202020204" pitchFamily="34" charset="0"/>
                            </a:rPr>
                            <a:t>4</a:t>
                          </a:r>
                          <a:r>
                            <a:rPr lang="ru-RU" sz="1600" b="1" kern="1200" baseline="0" dirty="0">
                              <a:effectLst/>
                              <a:latin typeface="Century Gothic" panose="020B0502020202020204" pitchFamily="34" charset="0"/>
                            </a:rPr>
                            <a:t>00 </a:t>
                          </a:r>
                          <a:r>
                            <a:rPr lang="ru-RU" sz="1600" b="1" kern="1200" baseline="0" dirty="0" err="1">
                              <a:effectLst/>
                              <a:latin typeface="Century Gothic" panose="020B0502020202020204" pitchFamily="34" charset="0"/>
                            </a:rPr>
                            <a:t>мк</a:t>
                          </a:r>
                          <a:r>
                            <a:rPr lang="en-US" sz="1600" b="1" kern="1200" baseline="0" dirty="0">
                              <a:effectLst/>
                              <a:latin typeface="Century Gothic" panose="020B0502020202020204" pitchFamily="34" charset="0"/>
                            </a:rPr>
                            <a:t>s</a:t>
                          </a:r>
                          <a:endParaRPr lang="ru-RU" sz="1600" b="1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240 </a:t>
                          </a:r>
                          <a:r>
                            <a:rPr lang="ru-RU" sz="1600" b="1" dirty="0" err="1">
                              <a:latin typeface="Century Gothic" panose="020B0502020202020204" pitchFamily="34" charset="0"/>
                            </a:rPr>
                            <a:t>мк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s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3 м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s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0405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200" b="0" dirty="0">
                              <a:latin typeface="Century Gothic" panose="020B0502020202020204" pitchFamily="34" charset="0"/>
                            </a:rPr>
                            <a:t>Background power</a:t>
                          </a:r>
                          <a:r>
                            <a:rPr lang="ru-RU" sz="1200" b="0" baseline="0" dirty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1200" b="0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2- 3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 % </a:t>
                          </a:r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en-AU" sz="1600" b="1" dirty="0">
                              <a:latin typeface="Century Gothic" panose="020B0502020202020204" pitchFamily="34" charset="0"/>
                            </a:rPr>
                            <a:t>&gt;</a:t>
                          </a:r>
                          <a:r>
                            <a:rPr lang="ru-RU" sz="1600" b="1" dirty="0"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8 % </a:t>
                          </a:r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b="1" dirty="0">
                              <a:latin typeface="Century Gothic" panose="020B0502020202020204" pitchFamily="34" charset="0"/>
                            </a:rPr>
                            <a:t>  7.5</a:t>
                          </a:r>
                          <a:r>
                            <a:rPr lang="en-US" sz="1600" b="1" baseline="0" dirty="0">
                              <a:latin typeface="Century Gothic" panose="020B0502020202020204" pitchFamily="34" charset="0"/>
                            </a:rPr>
                            <a:t> % </a:t>
                          </a:r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ru-RU" sz="1600" b="1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0405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200" b="0" dirty="0">
                              <a:latin typeface="Century Gothic" panose="020B0502020202020204" pitchFamily="34" charset="0"/>
                            </a:rPr>
                            <a:t>Number of neutron beams</a:t>
                          </a:r>
                          <a:r>
                            <a:rPr lang="ru-RU" sz="1200" b="0" baseline="0" dirty="0"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1200" b="0" dirty="0">
                            <a:latin typeface="Century Gothic" panose="020B0502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0" dirty="0">
                              <a:latin typeface="Century Gothic" panose="020B0502020202020204" pitchFamily="34" charset="0"/>
                            </a:rPr>
                            <a:t>1</a:t>
                          </a:r>
                          <a:r>
                            <a:rPr lang="en-US" sz="1600" b="0" dirty="0">
                              <a:latin typeface="Century Gothic" panose="020B0502020202020204" pitchFamily="34" charset="0"/>
                            </a:rPr>
                            <a:t>6</a:t>
                          </a:r>
                          <a:r>
                            <a:rPr lang="ru-RU" sz="1600" b="0" dirty="0">
                              <a:latin typeface="Century Gothic" panose="020B0502020202020204" pitchFamily="34" charset="0"/>
                            </a:rPr>
                            <a:t>-</a:t>
                          </a:r>
                          <a:r>
                            <a:rPr lang="en-US" sz="1600" b="0" dirty="0">
                              <a:latin typeface="Century Gothic" panose="020B0502020202020204" pitchFamily="34" charset="0"/>
                            </a:rPr>
                            <a:t>18</a:t>
                          </a:r>
                          <a:r>
                            <a:rPr lang="ru-RU" sz="1600" b="0" dirty="0">
                              <a:latin typeface="Century Gothic" panose="020B050202020202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0" dirty="0">
                              <a:latin typeface="Century Gothic" panose="020B0502020202020204" pitchFamily="34" charset="0"/>
                            </a:rPr>
                            <a:t> 14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0" dirty="0">
                              <a:latin typeface="Century Gothic" panose="020B0502020202020204" pitchFamily="34" charset="0"/>
                            </a:rPr>
                            <a:t> 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1600" b="0" dirty="0">
                              <a:latin typeface="Century Gothic" panose="020B0502020202020204" pitchFamily="34" charset="0"/>
                              <a:sym typeface="Symbol" panose="05050102010706020507" pitchFamily="18" charset="2"/>
                            </a:rPr>
                            <a:t>20 </a:t>
                          </a:r>
                          <a:endParaRPr lang="ru-RU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3833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5ED8D-507C-8EA3-B03B-32AD53BC4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C3FEEDF-C6E2-8A82-DD99-D7D2EB883C42}"/>
              </a:ext>
            </a:extLst>
          </p:cNvPr>
          <p:cNvGrpSpPr/>
          <p:nvPr/>
        </p:nvGrpSpPr>
        <p:grpSpPr>
          <a:xfrm>
            <a:off x="2769014" y="855963"/>
            <a:ext cx="6480720" cy="4869298"/>
            <a:chOff x="955767" y="881425"/>
            <a:chExt cx="6480720" cy="4869298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EBC2E756-CAB2-0C09-1AAF-AF66749D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" y="881425"/>
              <a:ext cx="6480720" cy="4869298"/>
            </a:xfrm>
            <a:prstGeom prst="rect">
              <a:avLst/>
            </a:prstGeom>
          </p:spPr>
        </p:pic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3F5E46A6-24CD-301A-D52A-0C84CFDE861E}"/>
                </a:ext>
              </a:extLst>
            </p:cNvPr>
            <p:cNvGrpSpPr/>
            <p:nvPr/>
          </p:nvGrpSpPr>
          <p:grpSpPr>
            <a:xfrm>
              <a:off x="2052303" y="2320180"/>
              <a:ext cx="4806461" cy="2317969"/>
              <a:chOff x="2052303" y="2320180"/>
              <a:chExt cx="4806461" cy="231796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8C523B-EBDA-65B5-E4DF-AFC314072F91}"/>
                  </a:ext>
                </a:extLst>
              </p:cNvPr>
              <p:cNvSpPr txBox="1"/>
              <p:nvPr/>
            </p:nvSpPr>
            <p:spPr>
              <a:xfrm rot="384668">
                <a:off x="4455369" y="3926051"/>
                <a:ext cx="85792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latin typeface="Comic Sans MS" panose="030F0702030302020204" pitchFamily="66" charset="0"/>
                  </a:rPr>
                  <a:t>Where </a:t>
                </a:r>
              </a:p>
              <a:p>
                <a:r>
                  <a:rPr lang="en-US" sz="1500" dirty="0">
                    <a:latin typeface="Comic Sans MS" panose="030F0702030302020204" pitchFamily="66" charset="0"/>
                  </a:rPr>
                  <a:t>to go?!</a:t>
                </a:r>
                <a:endParaRPr lang="ru-RU" sz="15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8879B74B-AB68-5906-2483-FC777B1460A5}"/>
                  </a:ext>
                </a:extLst>
              </p:cNvPr>
              <p:cNvSpPr/>
              <p:nvPr/>
            </p:nvSpPr>
            <p:spPr>
              <a:xfrm rot="3748579">
                <a:off x="1852688" y="4138453"/>
                <a:ext cx="699311" cy="30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350" dirty="0"/>
                  <a:t>IBR-2</a:t>
                </a:r>
                <a:endParaRPr lang="ru-RU" sz="1350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5F380B-4CEA-BE2A-FDA0-D5E03D05D61F}"/>
                  </a:ext>
                </a:extLst>
              </p:cNvPr>
              <p:cNvSpPr txBox="1"/>
              <p:nvPr/>
            </p:nvSpPr>
            <p:spPr>
              <a:xfrm rot="20226335">
                <a:off x="5807942" y="2512474"/>
                <a:ext cx="5212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12BE2B"/>
                    </a:solidFill>
                  </a:rPr>
                  <a:t>SNS</a:t>
                </a:r>
                <a:endParaRPr lang="ru-RU" sz="1600" b="1" dirty="0">
                  <a:solidFill>
                    <a:srgbClr val="12BE2B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CEE660-B14A-4FD4-969A-2347C02EBF7E}"/>
                  </a:ext>
                </a:extLst>
              </p:cNvPr>
              <p:cNvSpPr txBox="1"/>
              <p:nvPr/>
            </p:nvSpPr>
            <p:spPr>
              <a:xfrm rot="20394037">
                <a:off x="5537799" y="2374844"/>
                <a:ext cx="96532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/>
                  <a:t>Booster </a:t>
                </a:r>
                <a:endParaRPr lang="ru-RU" sz="1500" b="1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73F059-3DC9-474E-03DC-8DC5FADBF549}"/>
                  </a:ext>
                </a:extLst>
              </p:cNvPr>
              <p:cNvSpPr txBox="1"/>
              <p:nvPr/>
            </p:nvSpPr>
            <p:spPr>
              <a:xfrm rot="21126840">
                <a:off x="5874358" y="3890513"/>
                <a:ext cx="984406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rgbClr val="FF0000"/>
                    </a:solidFill>
                  </a:rPr>
                  <a:t>Нептун </a:t>
                </a:r>
                <a:r>
                  <a:rPr lang="ru-RU" sz="135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1350" b="1" dirty="0">
                    <a:solidFill>
                      <a:srgbClr val="FF0000"/>
                    </a:solidFill>
                  </a:rPr>
                  <a:t>Reactor !  </a:t>
                </a:r>
                <a:endParaRPr lang="ru-RU" sz="1350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9EE73412-31D8-F457-6A80-FA4D7DAEF69E}"/>
                  </a:ext>
                </a:extLst>
              </p:cNvPr>
              <p:cNvGrpSpPr/>
              <p:nvPr/>
            </p:nvGrpSpPr>
            <p:grpSpPr>
              <a:xfrm>
                <a:off x="4043487" y="2320180"/>
                <a:ext cx="930940" cy="685799"/>
                <a:chOff x="5196404" y="1979846"/>
                <a:chExt cx="1241254" cy="914400"/>
              </a:xfrm>
            </p:grpSpPr>
            <p:sp>
              <p:nvSpPr>
                <p:cNvPr id="10" name="Капля 9">
                  <a:extLst>
                    <a:ext uri="{FF2B5EF4-FFF2-40B4-BE49-F238E27FC236}">
                      <a16:creationId xmlns:a16="http://schemas.microsoft.com/office/drawing/2014/main" id="{A7EDC5FA-FDF3-7A56-5648-032EEE10B831}"/>
                    </a:ext>
                  </a:extLst>
                </p:cNvPr>
                <p:cNvSpPr/>
                <p:nvPr/>
              </p:nvSpPr>
              <p:spPr>
                <a:xfrm rot="15866382">
                  <a:off x="5196405" y="1979845"/>
                  <a:ext cx="914400" cy="914402"/>
                </a:xfrm>
                <a:prstGeom prst="teardrop">
                  <a:avLst/>
                </a:prstGeom>
                <a:solidFill>
                  <a:srgbClr val="FBE5D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AC0609A-66D9-0112-D804-5B447CFE4674}"/>
                    </a:ext>
                  </a:extLst>
                </p:cNvPr>
                <p:cNvSpPr txBox="1"/>
                <p:nvPr/>
              </p:nvSpPr>
              <p:spPr>
                <a:xfrm rot="284264">
                  <a:off x="5233151" y="2002135"/>
                  <a:ext cx="1204507" cy="7797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I </a:t>
                  </a:r>
                  <a:r>
                    <a:rPr lang="en-AU" sz="1600" dirty="0"/>
                    <a:t>can’t </a:t>
                  </a:r>
                </a:p>
                <a:p>
                  <a:r>
                    <a:rPr lang="en-AU" sz="1600" dirty="0"/>
                    <a:t>decide</a:t>
                  </a:r>
                  <a:endParaRPr lang="ru-RU" sz="1600" dirty="0"/>
                </a:p>
              </p:txBody>
            </p:sp>
          </p:grp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3D74501-04BD-795C-617F-79B2B3F21CB4}"/>
              </a:ext>
            </a:extLst>
          </p:cNvPr>
          <p:cNvSpPr txBox="1"/>
          <p:nvPr/>
        </p:nvSpPr>
        <p:spPr>
          <a:xfrm>
            <a:off x="4943872" y="5791302"/>
            <a:ext cx="383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onotype Corsiva" panose="03010101010201010101" pitchFamily="66" charset="0"/>
              </a:rPr>
              <a:t>The  knight on the crossroads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A9105B-BEC6-DB5E-5A94-F23B03ADC12F}"/>
              </a:ext>
            </a:extLst>
          </p:cNvPr>
          <p:cNvSpPr txBox="1"/>
          <p:nvPr/>
        </p:nvSpPr>
        <p:spPr>
          <a:xfrm rot="566268">
            <a:off x="7459580" y="3166712"/>
            <a:ext cx="109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Плутоний</a:t>
            </a:r>
            <a:r>
              <a:rPr lang="ru-RU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7689FD-B6C6-03FE-5C47-B92D9AED81BD}"/>
              </a:ext>
            </a:extLst>
          </p:cNvPr>
          <p:cNvSpPr txBox="1"/>
          <p:nvPr/>
        </p:nvSpPr>
        <p:spPr>
          <a:xfrm>
            <a:off x="5031950" y="605704"/>
            <a:ext cx="213128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60 </a:t>
            </a:r>
            <a:r>
              <a:rPr lang="en-AU" dirty="0"/>
              <a:t>yrs passed</a:t>
            </a:r>
            <a:r>
              <a:rPr lang="ru-RU" dirty="0"/>
              <a:t>… </a:t>
            </a:r>
            <a:endParaRPr lang="en-AU" dirty="0"/>
          </a:p>
          <a:p>
            <a:r>
              <a:rPr lang="en-AU" dirty="0"/>
              <a:t>Again a</a:t>
            </a:r>
            <a:r>
              <a:rPr lang="ru-RU" dirty="0"/>
              <a:t> </a:t>
            </a:r>
            <a:r>
              <a:rPr lang="en-AU" dirty="0"/>
              <a:t>crossroad</a:t>
            </a:r>
            <a:r>
              <a:rPr lang="ru-RU" dirty="0"/>
              <a:t> </a:t>
            </a:r>
            <a:r>
              <a:rPr lang="ru-RU" sz="2800" dirty="0"/>
              <a:t>?!</a:t>
            </a:r>
          </a:p>
        </p:txBody>
      </p:sp>
    </p:spTree>
    <p:extLst>
      <p:ext uri="{BB962C8B-B14F-4D97-AF65-F5344CB8AC3E}">
        <p14:creationId xmlns:p14="http://schemas.microsoft.com/office/powerpoint/2010/main" val="864211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7F88CE3-5432-7427-053F-C4298EECE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8379" y="701955"/>
            <a:ext cx="4729827" cy="275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FE2764-AC15-C6EE-1DC4-41D37FD93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4" y="3579223"/>
            <a:ext cx="4259788" cy="301752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FCF076B-AB7D-9AF4-E753-34B1B2352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486" y="3661831"/>
            <a:ext cx="4030617" cy="309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F06BE1-3F9C-9810-04B8-AFFAFE5220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87" y="600891"/>
            <a:ext cx="4201303" cy="29839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AF7FE7-55E1-1361-5C82-6B7FE6E3BE54}"/>
              </a:ext>
            </a:extLst>
          </p:cNvPr>
          <p:cNvSpPr txBox="1"/>
          <p:nvPr/>
        </p:nvSpPr>
        <p:spPr>
          <a:xfrm>
            <a:off x="5525588" y="783772"/>
            <a:ext cx="88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11 лет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21EB11-97FE-8170-9103-6DBBF5C63387}"/>
              </a:ext>
            </a:extLst>
          </p:cNvPr>
          <p:cNvSpPr txBox="1"/>
          <p:nvPr/>
        </p:nvSpPr>
        <p:spPr>
          <a:xfrm>
            <a:off x="5512525" y="3749040"/>
            <a:ext cx="82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  лет </a:t>
            </a: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0DC2B9DF-8ACC-0C5F-455A-8EADE56C1E27}"/>
              </a:ext>
            </a:extLst>
          </p:cNvPr>
          <p:cNvSpPr/>
          <p:nvPr/>
        </p:nvSpPr>
        <p:spPr>
          <a:xfrm>
            <a:off x="5381897" y="1319349"/>
            <a:ext cx="978408" cy="2756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7244A5F3-FAA6-4ADD-2E01-5CC2E33A3B8D}"/>
              </a:ext>
            </a:extLst>
          </p:cNvPr>
          <p:cNvSpPr/>
          <p:nvPr/>
        </p:nvSpPr>
        <p:spPr>
          <a:xfrm flipV="1">
            <a:off x="5403668" y="4216254"/>
            <a:ext cx="978408" cy="2643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1AC34010-3936-B9F9-0E17-FA7EA5DBE374}"/>
              </a:ext>
            </a:extLst>
          </p:cNvPr>
          <p:cNvSpPr/>
          <p:nvPr/>
        </p:nvSpPr>
        <p:spPr>
          <a:xfrm rot="5400000">
            <a:off x="9797141" y="2808519"/>
            <a:ext cx="2664823" cy="20900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BB2147-CA2F-F2FF-5DF5-DF19B9A192C5}"/>
              </a:ext>
            </a:extLst>
          </p:cNvPr>
          <p:cNvSpPr txBox="1"/>
          <p:nvPr/>
        </p:nvSpPr>
        <p:spPr>
          <a:xfrm>
            <a:off x="10881360" y="4219303"/>
            <a:ext cx="1279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50 лет 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B0960784-B68A-2E75-8D1B-17AE5797E333}"/>
              </a:ext>
            </a:extLst>
          </p:cNvPr>
          <p:cNvSpPr/>
          <p:nvPr/>
        </p:nvSpPr>
        <p:spPr>
          <a:xfrm rot="5400000">
            <a:off x="-837549" y="2384627"/>
            <a:ext cx="2158422" cy="2481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5241B2-611B-9CD7-79B5-A5F101D860A0}"/>
              </a:ext>
            </a:extLst>
          </p:cNvPr>
          <p:cNvSpPr txBox="1"/>
          <p:nvPr/>
        </p:nvSpPr>
        <p:spPr>
          <a:xfrm rot="16200000">
            <a:off x="-378243" y="4019008"/>
            <a:ext cx="1279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50 лет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B1AC47-5C18-F481-495B-A16C8815362C}"/>
              </a:ext>
            </a:extLst>
          </p:cNvPr>
          <p:cNvSpPr txBox="1"/>
          <p:nvPr/>
        </p:nvSpPr>
        <p:spPr>
          <a:xfrm>
            <a:off x="3814354" y="0"/>
            <a:ext cx="434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Свидетельство прогресса</a:t>
            </a:r>
            <a:r>
              <a:rPr lang="ru-RU" dirty="0">
                <a:latin typeface="Comic Sans MS" panose="030F0702030302020204" pitchFamily="66" charset="0"/>
              </a:rPr>
              <a:t> ?? </a:t>
            </a:r>
          </a:p>
        </p:txBody>
      </p:sp>
    </p:spTree>
    <p:extLst>
      <p:ext uri="{BB962C8B-B14F-4D97-AF65-F5344CB8AC3E}">
        <p14:creationId xmlns:p14="http://schemas.microsoft.com/office/powerpoint/2010/main" val="3981327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D40D0-CDE0-F177-FDDE-A1AB9F846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82DD9E-2E7D-DC53-363C-71317EF88199}"/>
              </a:ext>
            </a:extLst>
          </p:cNvPr>
          <p:cNvSpPr txBox="1"/>
          <p:nvPr/>
        </p:nvSpPr>
        <p:spPr>
          <a:xfrm>
            <a:off x="6612556" y="1530415"/>
            <a:ext cx="539442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>
                <a:solidFill>
                  <a:srgbClr val="996633"/>
                </a:solidFill>
                <a:latin typeface="Comic Sans MS" panose="030F0702030302020204" pitchFamily="66" charset="0"/>
              </a:rPr>
              <a:t>«Много говорить не буду, </a:t>
            </a:r>
          </a:p>
          <a:p>
            <a:r>
              <a:rPr lang="ru-RU" sz="2400" i="1" dirty="0">
                <a:solidFill>
                  <a:srgbClr val="996633"/>
                </a:solidFill>
                <a:latin typeface="Comic Sans MS" panose="030F0702030302020204" pitchFamily="66" charset="0"/>
              </a:rPr>
              <a:t> а то опять что-нибудь скажу</a:t>
            </a:r>
            <a:r>
              <a:rPr lang="ru-RU" i="1" dirty="0">
                <a:solidFill>
                  <a:srgbClr val="996633"/>
                </a:solidFill>
                <a:latin typeface="Comic Sans MS" panose="030F0702030302020204" pitchFamily="66" charset="0"/>
              </a:rPr>
              <a:t>…»</a:t>
            </a:r>
          </a:p>
          <a:p>
            <a:endParaRPr lang="ru-RU" i="1" dirty="0">
              <a:latin typeface="Comic Sans MS" panose="030F0702030302020204" pitchFamily="66" charset="0"/>
            </a:endParaRPr>
          </a:p>
          <a:p>
            <a:r>
              <a:rPr lang="ru-RU" i="1" dirty="0">
                <a:latin typeface="Comic Sans MS" panose="030F0702030302020204" pitchFamily="66" charset="0"/>
              </a:rPr>
              <a:t>      	   	 </a:t>
            </a:r>
            <a:r>
              <a:rPr lang="ru-RU" sz="1600" i="1" dirty="0">
                <a:latin typeface="Comic Sans MS" panose="030F0702030302020204" pitchFamily="66" charset="0"/>
              </a:rPr>
              <a:t>(Виктор Черномырдин, </a:t>
            </a:r>
          </a:p>
          <a:p>
            <a:r>
              <a:rPr lang="ru-RU" sz="1600" i="1" dirty="0">
                <a:latin typeface="Comic Sans MS" panose="030F0702030302020204" pitchFamily="66" charset="0"/>
              </a:rPr>
              <a:t>           		премьер-министр РФ в 90-е годы)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83D50C-E60E-FE2B-0ADA-D76202809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26" y="961060"/>
            <a:ext cx="5316818" cy="57621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736469-EEC2-DFF2-1D56-4D6D2DDED6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r="25105"/>
          <a:stretch>
            <a:fillRect/>
          </a:stretch>
        </p:blipFill>
        <p:spPr>
          <a:xfrm>
            <a:off x="885523" y="891068"/>
            <a:ext cx="5293895" cy="58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30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92957" y="357260"/>
            <a:ext cx="10364451" cy="1596177"/>
          </a:xfrm>
        </p:spPr>
        <p:txBody>
          <a:bodyPr/>
          <a:lstStyle/>
          <a:p>
            <a:pPr>
              <a:defRPr/>
            </a:pPr>
            <a:r>
              <a:rPr lang="ru-RU" sz="3200" dirty="0"/>
              <a:t>Эдвард </a:t>
            </a:r>
            <a:r>
              <a:rPr lang="ru-RU" sz="3200" dirty="0" err="1"/>
              <a:t>Теллер</a:t>
            </a:r>
            <a:r>
              <a:rPr lang="ru-RU" sz="3200" dirty="0"/>
              <a:t> в Дубне, 1992</a:t>
            </a:r>
          </a:p>
        </p:txBody>
      </p:sp>
      <p:pic>
        <p:nvPicPr>
          <p:cNvPr id="100355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4" y="1640479"/>
            <a:ext cx="5438482" cy="436843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317F4D-9E69-71FD-A703-3DECE0170C91}"/>
              </a:ext>
            </a:extLst>
          </p:cNvPr>
          <p:cNvSpPr txBox="1"/>
          <p:nvPr/>
        </p:nvSpPr>
        <p:spPr>
          <a:xfrm rot="10800000" flipV="1">
            <a:off x="574764" y="3705391"/>
            <a:ext cx="39711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</a:t>
            </a:r>
            <a:r>
              <a:rPr lang="ru-RU" sz="2400" i="1" dirty="0">
                <a:latin typeface="Comic Sans MS" panose="030F0702030302020204" pitchFamily="66" charset="0"/>
              </a:rPr>
              <a:t>Импульсный реактор ?   Это просто – железо. Мне интересна мысль, идея.  Она хороша у вас,  а смотреть на реактор? Нет, извольте</a:t>
            </a:r>
            <a:r>
              <a:rPr lang="ru-RU" sz="2400" dirty="0"/>
              <a:t>»  </a:t>
            </a:r>
          </a:p>
        </p:txBody>
      </p:sp>
    </p:spTree>
    <p:extLst>
      <p:ext uri="{BB962C8B-B14F-4D97-AF65-F5344CB8AC3E}">
        <p14:creationId xmlns:p14="http://schemas.microsoft.com/office/powerpoint/2010/main" val="373854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551650" y="482750"/>
            <a:ext cx="1984775" cy="381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8447862" y="-373637"/>
            <a:ext cx="339550" cy="363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8800" y="3436350"/>
            <a:ext cx="3732436" cy="3200401"/>
          </a:xfrm>
          <a:prstGeom prst="rect">
            <a:avLst/>
          </a:prstGeom>
          <a:noFill/>
          <a:ln w="38100" cap="flat" cmpd="sng">
            <a:solidFill>
              <a:srgbClr val="2F528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" name="Google Shape;328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77313" y="3436348"/>
            <a:ext cx="5818750" cy="3200401"/>
          </a:xfrm>
          <a:prstGeom prst="rect">
            <a:avLst/>
          </a:prstGeom>
          <a:noFill/>
          <a:ln w="38100" cap="flat" cmpd="sng">
            <a:solidFill>
              <a:srgbClr val="0B1E7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9" name="Google Shape;329;p10"/>
          <p:cNvSpPr/>
          <p:nvPr/>
        </p:nvSpPr>
        <p:spPr>
          <a:xfrm>
            <a:off x="0" y="-17550"/>
            <a:ext cx="12286800" cy="1122900"/>
          </a:xfrm>
          <a:prstGeom prst="rect">
            <a:avLst/>
          </a:prstGeom>
          <a:solidFill>
            <a:srgbClr val="0B1E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0"/>
          <p:cNvSpPr txBox="1"/>
          <p:nvPr/>
        </p:nvSpPr>
        <p:spPr>
          <a:xfrm>
            <a:off x="307634" y="226100"/>
            <a:ext cx="9311854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i="0" strike="noStrike" cap="none" dirty="0">
                <a:solidFill>
                  <a:schemeClr val="lt1"/>
                </a:solidFill>
              </a:rPr>
              <a:t>ДИНАМИКА ПУЛЬСИРУЮЩЕГО РЕАКТОРА</a:t>
            </a:r>
            <a:endParaRPr sz="3000" b="1" i="0" strike="noStrike" cap="none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10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3D1EA0-D6FB-D981-E2BB-F082E56443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146F0C-D5C8-A8F0-4F2D-16E0CE58D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33" y="0"/>
            <a:ext cx="9681334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C7BBA0-CAFD-E632-B642-7D6693550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33" y="152400"/>
            <a:ext cx="9681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57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6352E-6F9D-51A3-FD61-81D2AC5D7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277826-E332-0754-3160-2D45A619CF91}"/>
              </a:ext>
            </a:extLst>
          </p:cNvPr>
          <p:cNvSpPr txBox="1"/>
          <p:nvPr/>
        </p:nvSpPr>
        <p:spPr>
          <a:xfrm>
            <a:off x="3561347" y="1655545"/>
            <a:ext cx="2957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Нет снижения запаса </a:t>
            </a:r>
            <a:r>
              <a:rPr lang="ru-RU" dirty="0" err="1"/>
              <a:t>реакт</a:t>
            </a:r>
            <a:r>
              <a:rPr lang="ru-RU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DF6432-DD81-ED4C-3ED3-BBAC7ED1F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0"/>
            <a:ext cx="8940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421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987041" y="2119257"/>
            <a:ext cx="6196405" cy="3603812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object 2"/>
          <p:cNvSpPr txBox="1">
            <a:spLocks noGrp="1"/>
          </p:cNvSpPr>
          <p:nvPr/>
        </p:nvSpPr>
        <p:spPr>
          <a:xfrm>
            <a:off x="2233531" y="671927"/>
            <a:ext cx="7776864" cy="773209"/>
          </a:xfrm>
          <a:prstGeom prst="rect">
            <a:avLst/>
          </a:prstGeom>
        </p:spPr>
        <p:txBody>
          <a:bodyPr vert="horz" wrap="square" lIns="0" tIns="278051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2425"/>
            <a:r>
              <a:rPr lang="en-AU" sz="3200" dirty="0">
                <a:latin typeface="Calibri"/>
                <a:cs typeface="Calibri"/>
              </a:rPr>
              <a:t>Neptune </a:t>
            </a:r>
            <a:r>
              <a:rPr lang="en-US" sz="3200" dirty="0">
                <a:latin typeface="Calibri"/>
                <a:cs typeface="Calibri"/>
              </a:rPr>
              <a:t> &gt; 10</a:t>
            </a:r>
            <a:r>
              <a:rPr lang="en-US" sz="3200" baseline="30000" dirty="0">
                <a:latin typeface="Calibri"/>
                <a:cs typeface="Calibri"/>
              </a:rPr>
              <a:t>16</a:t>
            </a:r>
            <a:endParaRPr sz="3200" baseline="30000" dirty="0">
              <a:latin typeface="Calibri"/>
              <a:cs typeface="Calibri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3" y="2021392"/>
            <a:ext cx="7257318" cy="491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Равнобедренный треугольник 7"/>
          <p:cNvSpPr/>
          <p:nvPr/>
        </p:nvSpPr>
        <p:spPr>
          <a:xfrm>
            <a:off x="5557214" y="2306066"/>
            <a:ext cx="693053" cy="3462883"/>
          </a:xfrm>
          <a:prstGeom prst="triangle">
            <a:avLst>
              <a:gd name="adj" fmla="val 49102"/>
            </a:avLst>
          </a:prstGeom>
          <a:noFill/>
          <a:ln w="38100">
            <a:solidFill>
              <a:srgbClr val="004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4215341" y="491032"/>
            <a:ext cx="773435" cy="5277916"/>
          </a:xfrm>
          <a:prstGeom prst="triangle">
            <a:avLst>
              <a:gd name="adj" fmla="val 5371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98159" y="1512605"/>
            <a:ext cx="1393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IBR-2M</a:t>
            </a:r>
            <a:endParaRPr lang="ru-RU" sz="2400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5998158" y="1974270"/>
            <a:ext cx="457882" cy="806659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4871864" y="1523037"/>
            <a:ext cx="576064" cy="4512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309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F6456-148D-3B03-5A6A-991532C52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804883-7A80-5604-07C4-0DFFA3AFC0C0}"/>
              </a:ext>
            </a:extLst>
          </p:cNvPr>
          <p:cNvSpPr txBox="1"/>
          <p:nvPr/>
        </p:nvSpPr>
        <p:spPr>
          <a:xfrm>
            <a:off x="894977" y="1284972"/>
            <a:ext cx="5443945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800" i="1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Супербустер</a:t>
            </a:r>
            <a:r>
              <a:rPr lang="ru-RU" sz="18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(1964) – существование оптимального режима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8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Предел мощности ПР (1965) (Гос. премия 1971 г)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8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Монография (в том числе - английское изд.) – 1976 (награда Ядерного Общества США)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8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Концепция ИБР-2, гетерогенный ПО   (Премия Правительства РФ, 1996) 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8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Стохастический режим ПР  (теоретическое обоснование, 1985 г)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8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Гипотеза изгиба ТВС (положительная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о.с</a:t>
            </a:r>
            <a:r>
              <a:rPr lang="ru-RU" sz="18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.), подтвержденная  через 30 лет</a:t>
            </a:r>
          </a:p>
          <a:p>
            <a:pPr marL="457200">
              <a:spcAft>
                <a:spcPts val="600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---------------------------------------------------------------</a:t>
            </a:r>
          </a:p>
          <a:p>
            <a:pPr marL="449580" indent="8890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Прим. : ПР –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пульсируюший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реактор ,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супербустер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 подкритический ПР с 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нейтронопроизводящей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мишенью для ускоренных электронов (протонов)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РРР – реакция рекомбинации радикалов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4D83B-3A86-BE86-8DCE-102074590498}"/>
              </a:ext>
            </a:extLst>
          </p:cNvPr>
          <p:cNvSpPr txBox="1"/>
          <p:nvPr/>
        </p:nvSpPr>
        <p:spPr>
          <a:xfrm>
            <a:off x="6608546" y="1308638"/>
            <a:ext cx="54294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7. Открытие спонтанной РРР  и создание  </a:t>
            </a:r>
            <a:r>
              <a:rPr lang="ru-RU" i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sz="18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еноменологической теории (90-е годы). </a:t>
            </a:r>
          </a:p>
          <a:p>
            <a:pPr lvl="0"/>
            <a:endParaRPr lang="ru-RU" sz="1800" i="1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8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8. Разработка теории и техники гетерогенного холодного замедлителя (2012)  </a:t>
            </a:r>
          </a:p>
          <a:p>
            <a:pPr lvl="0"/>
            <a:endParaRPr lang="ru-RU" sz="1800" i="1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8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9. Концепция ПР на нептунии, обоснование её оптимальности  (патент, 2016-2018) </a:t>
            </a:r>
          </a:p>
          <a:p>
            <a:pPr lvl="0"/>
            <a:endParaRPr lang="ru-RU" sz="1800" i="1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8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10. Обоснование особенностей динамики ПР  (2020-2025), участие в разработке теории динамических свойств и колебаний в реакторе ИБР-2М (2021-2024) </a:t>
            </a:r>
          </a:p>
          <a:p>
            <a:pPr marL="457200">
              <a:spcAft>
                <a:spcPts val="600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------------------------------------------------------------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8F4155-0839-CFA1-651F-658A22FCF731}"/>
              </a:ext>
            </a:extLst>
          </p:cNvPr>
          <p:cNvSpPr txBox="1"/>
          <p:nvPr/>
        </p:nvSpPr>
        <p:spPr>
          <a:xfrm>
            <a:off x="3715352" y="510139"/>
            <a:ext cx="425789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Научные работы Е.П. Шабалина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2896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82"/>
          <a:stretch/>
        </p:blipFill>
        <p:spPr>
          <a:xfrm>
            <a:off x="2330245" y="803555"/>
            <a:ext cx="7056419" cy="5428828"/>
          </a:xfrm>
          <a:prstGeom prst="rect">
            <a:avLst/>
          </a:prstGeom>
        </p:spPr>
      </p:pic>
      <p:sp>
        <p:nvSpPr>
          <p:cNvPr id="5" name="object 12"/>
          <p:cNvSpPr txBox="1">
            <a:spLocks noGrp="1"/>
          </p:cNvSpPr>
          <p:nvPr>
            <p:ph type="title"/>
          </p:nvPr>
        </p:nvSpPr>
        <p:spPr>
          <a:xfrm>
            <a:off x="1555366" y="361620"/>
            <a:ext cx="8229600" cy="404349"/>
          </a:xfrm>
          <a:prstGeom prst="rect">
            <a:avLst/>
          </a:prstGeom>
        </p:spPr>
        <p:txBody>
          <a:bodyPr vert="horz" wrap="square" lIns="0" tIns="71254" rIns="0" bIns="0" rtlCol="0" anchor="ctr">
            <a:spAutoFit/>
          </a:bodyPr>
          <a:lstStyle/>
          <a:p>
            <a:pPr marL="864869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FLNP Neutron Research Complex</a:t>
            </a:r>
            <a:endParaRPr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974" y="1592747"/>
            <a:ext cx="2045109" cy="1114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 Generation IBR-2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2000 кВт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37643" y="1516176"/>
            <a:ext cx="20882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1-st Generation</a:t>
            </a:r>
          </a:p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1-3 кВт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 +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microtron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IBR-30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20 кВт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IREN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– мишень ускорителя</a:t>
            </a:r>
          </a:p>
        </p:txBody>
      </p:sp>
    </p:spTree>
    <p:extLst>
      <p:ext uri="{BB962C8B-B14F-4D97-AF65-F5344CB8AC3E}">
        <p14:creationId xmlns:p14="http://schemas.microsoft.com/office/powerpoint/2010/main" val="36491928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07A63-943F-F950-9ECD-2D0B4C7AC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2FA8C0A-89D0-81BD-08FD-8B3302109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0"/>
            <a:ext cx="9826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711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4" b="7744"/>
          <a:stretch>
            <a:fillRect/>
          </a:stretch>
        </p:blipFill>
        <p:spPr>
          <a:xfrm>
            <a:off x="1002808" y="603680"/>
            <a:ext cx="2752545" cy="1587658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2" b="13002"/>
          <a:stretch>
            <a:fillRect/>
          </a:stretch>
        </p:blipFill>
        <p:spPr>
          <a:xfrm>
            <a:off x="917509" y="2584119"/>
            <a:ext cx="2896587" cy="1633232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476673"/>
            <a:ext cx="3677358" cy="25922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3607133"/>
            <a:ext cx="3677358" cy="26792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80311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8751" y="403834"/>
            <a:ext cx="97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1960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937" y="2751183"/>
            <a:ext cx="87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52384" y="604314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1969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552384" y="4599940"/>
            <a:ext cx="1080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1982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5" y="4624034"/>
            <a:ext cx="2650470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5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0A206-D174-8F6E-CB78-119E4E274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D419F4-C318-BCB4-D477-16CFE2DBE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7" y="1063354"/>
            <a:ext cx="2913016" cy="3909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AB4101-A66F-7ABA-D5D1-5B27D26962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2" t="2188" r="21981" b="26272"/>
          <a:stretch>
            <a:fillRect/>
          </a:stretch>
        </p:blipFill>
        <p:spPr bwMode="auto">
          <a:xfrm>
            <a:off x="6943815" y="1108077"/>
            <a:ext cx="2657384" cy="38819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CEC6BF-44AA-285D-F592-8EC3EEA898D3}"/>
              </a:ext>
            </a:extLst>
          </p:cNvPr>
          <p:cNvSpPr txBox="1"/>
          <p:nvPr/>
        </p:nvSpPr>
        <p:spPr>
          <a:xfrm>
            <a:off x="4114799" y="235133"/>
            <a:ext cx="318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ИБР    1956 - 1960</a:t>
            </a:r>
            <a:r>
              <a:rPr lang="ru-RU" sz="28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8E0075-F5BF-E471-731B-FD46740B5F55}"/>
              </a:ext>
            </a:extLst>
          </p:cNvPr>
          <p:cNvSpPr txBox="1"/>
          <p:nvPr/>
        </p:nvSpPr>
        <p:spPr>
          <a:xfrm>
            <a:off x="6814457" y="5259980"/>
            <a:ext cx="3583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 1960</a:t>
            </a:r>
            <a:r>
              <a:rPr lang="ru-RU" sz="2800" dirty="0"/>
              <a:t> -</a:t>
            </a:r>
            <a:r>
              <a:rPr lang="ru-RU" sz="2800" b="1" dirty="0"/>
              <a:t>  реализация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6A354-D175-39D4-0F3C-D66143C8FDB7}"/>
              </a:ext>
            </a:extLst>
          </p:cNvPr>
          <p:cNvSpPr txBox="1"/>
          <p:nvPr/>
        </p:nvSpPr>
        <p:spPr>
          <a:xfrm>
            <a:off x="2172787" y="5281750"/>
            <a:ext cx="318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1956 -  рисунок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47470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Text Box 7">
            <a:extLst>
              <a:ext uri="{FF2B5EF4-FFF2-40B4-BE49-F238E27FC236}">
                <a16:creationId xmlns:a16="http://schemas.microsoft.com/office/drawing/2014/main" id="{2330A9C7-65B1-6D5F-46A4-4D24AA8D6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790" y="1019995"/>
            <a:ext cx="2364810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alt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Схема первого в мире реактора, пульсирующего на быстрых нейтронах – ИБР:</a:t>
            </a:r>
          </a:p>
        </p:txBody>
      </p:sp>
      <p:pic>
        <p:nvPicPr>
          <p:cNvPr id="13315" name="Picture 9" descr="ibr_1">
            <a:extLst>
              <a:ext uri="{FF2B5EF4-FFF2-40B4-BE49-F238E27FC236}">
                <a16:creationId xmlns:a16="http://schemas.microsoft.com/office/drawing/2014/main" id="{C00EA527-5FCD-F955-0896-5C57443EE0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026" y="241300"/>
            <a:ext cx="4532313" cy="641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3D5F7-285B-10B1-FE49-B57E44F26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8A13E80-0D3D-37DB-B4AB-76D80448CC90}"/>
              </a:ext>
            </a:extLst>
          </p:cNvPr>
          <p:cNvGrpSpPr/>
          <p:nvPr/>
        </p:nvGrpSpPr>
        <p:grpSpPr>
          <a:xfrm>
            <a:off x="2826764" y="961840"/>
            <a:ext cx="8351713" cy="4869298"/>
            <a:chOff x="994266" y="1083555"/>
            <a:chExt cx="8351713" cy="4869298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40B41A37-5F3D-4A02-C1F4-F44596D96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266" y="1083555"/>
              <a:ext cx="6480720" cy="4869298"/>
            </a:xfrm>
            <a:prstGeom prst="rect">
              <a:avLst/>
            </a:prstGeom>
          </p:spPr>
        </p:pic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4F3D3833-997B-F1A0-5968-9F12AC694F78}"/>
                </a:ext>
              </a:extLst>
            </p:cNvPr>
            <p:cNvGrpSpPr/>
            <p:nvPr/>
          </p:nvGrpSpPr>
          <p:grpSpPr>
            <a:xfrm>
              <a:off x="2052303" y="1584534"/>
              <a:ext cx="7293676" cy="3260318"/>
              <a:chOff x="2052303" y="1584534"/>
              <a:chExt cx="7293676" cy="3260318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ADE5E48B-0293-4376-A08C-7DD4FB1A60C8}"/>
                  </a:ext>
                </a:extLst>
              </p:cNvPr>
              <p:cNvSpPr/>
              <p:nvPr/>
            </p:nvSpPr>
            <p:spPr>
              <a:xfrm rot="3748579">
                <a:off x="1852688" y="4138453"/>
                <a:ext cx="699311" cy="30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350" dirty="0"/>
                  <a:t>IBR-2</a:t>
                </a:r>
                <a:endParaRPr lang="ru-RU" sz="1350" dirty="0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D54DD2-C733-883F-3DF0-1BD2F7300B71}"/>
                  </a:ext>
                </a:extLst>
              </p:cNvPr>
              <p:cNvSpPr txBox="1"/>
              <p:nvPr/>
            </p:nvSpPr>
            <p:spPr>
              <a:xfrm rot="384668">
                <a:off x="4662311" y="3945303"/>
                <a:ext cx="85792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latin typeface="Comic Sans MS" panose="030F0702030302020204" pitchFamily="66" charset="0"/>
                  </a:rPr>
                  <a:t>Where </a:t>
                </a:r>
              </a:p>
              <a:p>
                <a:r>
                  <a:rPr lang="en-US" sz="1500" dirty="0">
                    <a:latin typeface="Comic Sans MS" panose="030F0702030302020204" pitchFamily="66" charset="0"/>
                  </a:rPr>
                  <a:t>to go?!</a:t>
                </a:r>
                <a:endParaRPr lang="ru-RU" sz="15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BE8297-4AA5-396C-DDF2-5DB5A603C826}"/>
                  </a:ext>
                </a:extLst>
              </p:cNvPr>
              <p:cNvSpPr txBox="1"/>
              <p:nvPr/>
            </p:nvSpPr>
            <p:spPr>
              <a:xfrm rot="20226335">
                <a:off x="5669151" y="2343139"/>
                <a:ext cx="452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12BE2B"/>
                    </a:solidFill>
                  </a:rPr>
                  <a:t>? </a:t>
                </a:r>
                <a:endParaRPr lang="ru-RU" sz="1350" b="1" dirty="0">
                  <a:solidFill>
                    <a:srgbClr val="12BE2B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AF95AF-17A6-1569-ED3F-341C80C94F37}"/>
                  </a:ext>
                </a:extLst>
              </p:cNvPr>
              <p:cNvSpPr txBox="1"/>
              <p:nvPr/>
            </p:nvSpPr>
            <p:spPr>
              <a:xfrm rot="454884">
                <a:off x="5454496" y="3375874"/>
                <a:ext cx="1266693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 err="1"/>
                  <a:t>superbooster</a:t>
                </a:r>
                <a:r>
                  <a:rPr lang="en-US" sz="1500" b="1" dirty="0"/>
                  <a:t> </a:t>
                </a:r>
                <a:endParaRPr lang="ru-RU" sz="1500" b="1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13E276-6F28-3974-5C22-1F32C95B8923}"/>
                  </a:ext>
                </a:extLst>
              </p:cNvPr>
              <p:cNvSpPr txBox="1"/>
              <p:nvPr/>
            </p:nvSpPr>
            <p:spPr>
              <a:xfrm rot="21126840">
                <a:off x="5816607" y="4129271"/>
                <a:ext cx="984406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</a:rPr>
                  <a:t>Big pulsed Reactor !  </a:t>
                </a:r>
                <a:endParaRPr lang="ru-RU" sz="1350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EC6A8764-5D9E-733B-3549-64F7F7A639CB}"/>
                  </a:ext>
                </a:extLst>
              </p:cNvPr>
              <p:cNvGrpSpPr/>
              <p:nvPr/>
            </p:nvGrpSpPr>
            <p:grpSpPr>
              <a:xfrm>
                <a:off x="3905550" y="1584534"/>
                <a:ext cx="5440429" cy="1020674"/>
                <a:chOff x="5012485" y="998982"/>
                <a:chExt cx="7253914" cy="1360899"/>
              </a:xfrm>
            </p:grpSpPr>
            <p:sp>
              <p:nvSpPr>
                <p:cNvPr id="10" name="Капля 9">
                  <a:extLst>
                    <a:ext uri="{FF2B5EF4-FFF2-40B4-BE49-F238E27FC236}">
                      <a16:creationId xmlns:a16="http://schemas.microsoft.com/office/drawing/2014/main" id="{827A0B98-46BA-871E-AF3D-C87B5396A2EE}"/>
                    </a:ext>
                  </a:extLst>
                </p:cNvPr>
                <p:cNvSpPr/>
                <p:nvPr/>
              </p:nvSpPr>
              <p:spPr>
                <a:xfrm rot="15866382">
                  <a:off x="11351999" y="998982"/>
                  <a:ext cx="914400" cy="914400"/>
                </a:xfrm>
                <a:prstGeom prst="teardrop">
                  <a:avLst/>
                </a:prstGeom>
                <a:solidFill>
                  <a:srgbClr val="FBE5D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D799102-9DAD-64FE-99C6-2D595CD35902}"/>
                    </a:ext>
                  </a:extLst>
                </p:cNvPr>
                <p:cNvSpPr txBox="1"/>
                <p:nvPr/>
              </p:nvSpPr>
              <p:spPr>
                <a:xfrm rot="284264">
                  <a:off x="5012485" y="1416033"/>
                  <a:ext cx="1170407" cy="943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2000" dirty="0"/>
                    <a:t>Both </a:t>
                  </a:r>
                  <a:r>
                    <a:rPr lang="en-US" sz="2000" dirty="0"/>
                    <a:t> </a:t>
                  </a:r>
                </a:p>
                <a:p>
                  <a:r>
                    <a:rPr lang="en-US" sz="2000" dirty="0"/>
                    <a:t>ways!! </a:t>
                  </a:r>
                  <a:endParaRPr lang="ru-RU" sz="2000" dirty="0"/>
                </a:p>
              </p:txBody>
            </p:sp>
          </p:grp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368BC57-4069-E2DC-797F-3F095077999F}"/>
              </a:ext>
            </a:extLst>
          </p:cNvPr>
          <p:cNvSpPr txBox="1"/>
          <p:nvPr/>
        </p:nvSpPr>
        <p:spPr>
          <a:xfrm>
            <a:off x="4943872" y="5791302"/>
            <a:ext cx="383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onotype Corsiva" panose="03010101010201010101" pitchFamily="66" charset="0"/>
              </a:rPr>
              <a:t>The  knight on the crossroads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38058D-F0F8-3764-E252-6D90B7316E7C}"/>
              </a:ext>
            </a:extLst>
          </p:cNvPr>
          <p:cNvSpPr txBox="1"/>
          <p:nvPr/>
        </p:nvSpPr>
        <p:spPr>
          <a:xfrm>
            <a:off x="5621154" y="673768"/>
            <a:ext cx="1527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1966</a:t>
            </a:r>
            <a:r>
              <a:rPr lang="en-AU" sz="2400" b="1" dirty="0"/>
              <a:t> </a:t>
            </a:r>
            <a:r>
              <a:rPr lang="ru-RU" sz="2400" b="1" dirty="0"/>
              <a:t>год </a:t>
            </a:r>
            <a:r>
              <a:rPr lang="en-AU" sz="2400" b="1" dirty="0"/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31179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35253" y="507912"/>
            <a:ext cx="3883025" cy="35285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/>
              <a:t>Схема реактора ИБР-2  с модулятором </a:t>
            </a:r>
            <a:br>
              <a:rPr lang="ru-RU" altLang="ru-RU" sz="2400"/>
            </a:br>
            <a:r>
              <a:rPr lang="ru-RU" altLang="ru-RU" sz="2400"/>
              <a:t>реактивности в виде двух подвижных </a:t>
            </a:r>
            <a:br>
              <a:rPr lang="ru-RU" altLang="ru-RU" sz="2400"/>
            </a:br>
            <a:r>
              <a:rPr lang="ru-RU" altLang="ru-RU" sz="2400"/>
              <a:t>отражателей: </a:t>
            </a:r>
            <a:br>
              <a:rPr lang="ru-RU" altLang="ru-RU" sz="2400"/>
            </a:br>
            <a:r>
              <a:rPr lang="ru-RU" altLang="ru-RU" sz="2400"/>
              <a:t>основного (ближний к активной зоне реактора) и дополнительного «трезубца».</a:t>
            </a:r>
          </a:p>
        </p:txBody>
      </p:sp>
      <p:pic>
        <p:nvPicPr>
          <p:cNvPr id="271363" name="Picture 3" descr="schema_IB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5289"/>
            <a:ext cx="4918075" cy="576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C24950-1B4C-896C-DBEF-F620DEE3908B}"/>
              </a:ext>
            </a:extLst>
          </p:cNvPr>
          <p:cNvSpPr txBox="1"/>
          <p:nvPr/>
        </p:nvSpPr>
        <p:spPr>
          <a:xfrm>
            <a:off x="7197633" y="4715691"/>
            <a:ext cx="2730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1966-1984   период создания </a:t>
            </a:r>
          </a:p>
        </p:txBody>
      </p:sp>
    </p:spTree>
    <p:extLst>
      <p:ext uri="{BB962C8B-B14F-4D97-AF65-F5344CB8AC3E}">
        <p14:creationId xmlns:p14="http://schemas.microsoft.com/office/powerpoint/2010/main" val="143912412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958</Words>
  <Application>Microsoft Office PowerPoint</Application>
  <PresentationFormat>Широкоэкранный</PresentationFormat>
  <Paragraphs>248</Paragraphs>
  <Slides>40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7" baseType="lpstr">
      <vt:lpstr>Arial</vt:lpstr>
      <vt:lpstr>Arial</vt:lpstr>
      <vt:lpstr>Calibri</vt:lpstr>
      <vt:lpstr>Calibri Light</vt:lpstr>
      <vt:lpstr>Cambria Math</vt:lpstr>
      <vt:lpstr>Century Gothic</vt:lpstr>
      <vt:lpstr>Comic Sans MS</vt:lpstr>
      <vt:lpstr>Monotype Corsiva</vt:lpstr>
      <vt:lpstr>Tahoma</vt:lpstr>
      <vt:lpstr>Times New Roman</vt:lpstr>
      <vt:lpstr>Tw Cen MT</vt:lpstr>
      <vt:lpstr>Wingdings 2</vt:lpstr>
      <vt:lpstr>HDOfficeLightV0</vt:lpstr>
      <vt:lpstr>Капля</vt:lpstr>
      <vt:lpstr>office theme</vt:lpstr>
      <vt:lpstr>Тема Office</vt:lpstr>
      <vt:lpstr>Equation</vt:lpstr>
      <vt:lpstr>  </vt:lpstr>
      <vt:lpstr>Презентация PowerPoint</vt:lpstr>
      <vt:lpstr>Презентация PowerPoint</vt:lpstr>
      <vt:lpstr>FLNP Neutron Research Complex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Ход реактивности при смещении ОПО.  Сплошная кривая  – ДПО в виде блока, пунктир  – ДПО «трезубец»   квадраты – решетчатые ОПО и ДПО;  смещение – в градусах, реактивность – в долях кэфф. </vt:lpstr>
      <vt:lpstr>Генезис п.р. </vt:lpstr>
      <vt:lpstr>IBR-2</vt:lpstr>
      <vt:lpstr>Презентация PowerPoint</vt:lpstr>
      <vt:lpstr>New Advanced Projects</vt:lpstr>
      <vt:lpstr>Threshold fission  Np, fission  Pu   and   capture  Dy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Pulsed LNPh reactors and  ESS </vt:lpstr>
      <vt:lpstr>Презентация PowerPoint</vt:lpstr>
      <vt:lpstr>Презентация PowerPoint</vt:lpstr>
      <vt:lpstr>Презентация PowerPoint</vt:lpstr>
      <vt:lpstr>Эдвард Теллер в Дубне, 1992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Часть вторая:</dc:title>
  <dc:creator>Genya Shabalin</dc:creator>
  <cp:lastModifiedBy>Genya Shabalin</cp:lastModifiedBy>
  <cp:revision>56</cp:revision>
  <dcterms:created xsi:type="dcterms:W3CDTF">2017-07-01T04:41:57Z</dcterms:created>
  <dcterms:modified xsi:type="dcterms:W3CDTF">2025-10-25T07:57:14Z</dcterms:modified>
</cp:coreProperties>
</file>